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30279975" cy="42808525"/>
  <p:notesSz cx="6888163" cy="100203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Arial" pitchFamily="34" charset="0"/>
      </a:defRPr>
    </a:lvl1pPr>
    <a:lvl2pPr marL="441289" algn="l" rtl="0" fontAlgn="base">
      <a:spcBef>
        <a:spcPct val="0"/>
      </a:spcBef>
      <a:spcAft>
        <a:spcPct val="0"/>
      </a:spcAft>
      <a:defRPr sz="2300" kern="1200">
        <a:solidFill>
          <a:schemeClr val="tx1"/>
        </a:solidFill>
        <a:latin typeface="Times New Roman" pitchFamily="18" charset="0"/>
        <a:ea typeface="+mn-ea"/>
        <a:cs typeface="Arial" pitchFamily="34" charset="0"/>
      </a:defRPr>
    </a:lvl2pPr>
    <a:lvl3pPr marL="882579" algn="l" rtl="0" fontAlgn="base">
      <a:spcBef>
        <a:spcPct val="0"/>
      </a:spcBef>
      <a:spcAft>
        <a:spcPct val="0"/>
      </a:spcAft>
      <a:defRPr sz="2300" kern="1200">
        <a:solidFill>
          <a:schemeClr val="tx1"/>
        </a:solidFill>
        <a:latin typeface="Times New Roman" pitchFamily="18" charset="0"/>
        <a:ea typeface="+mn-ea"/>
        <a:cs typeface="Arial" pitchFamily="34" charset="0"/>
      </a:defRPr>
    </a:lvl3pPr>
    <a:lvl4pPr marL="1323868" algn="l" rtl="0" fontAlgn="base">
      <a:spcBef>
        <a:spcPct val="0"/>
      </a:spcBef>
      <a:spcAft>
        <a:spcPct val="0"/>
      </a:spcAft>
      <a:defRPr sz="2300" kern="1200">
        <a:solidFill>
          <a:schemeClr val="tx1"/>
        </a:solidFill>
        <a:latin typeface="Times New Roman" pitchFamily="18" charset="0"/>
        <a:ea typeface="+mn-ea"/>
        <a:cs typeface="Arial" pitchFamily="34" charset="0"/>
      </a:defRPr>
    </a:lvl4pPr>
    <a:lvl5pPr marL="1765158" algn="l" rtl="0" fontAlgn="base">
      <a:spcBef>
        <a:spcPct val="0"/>
      </a:spcBef>
      <a:spcAft>
        <a:spcPct val="0"/>
      </a:spcAft>
      <a:defRPr sz="2300" kern="1200">
        <a:solidFill>
          <a:schemeClr val="tx1"/>
        </a:solidFill>
        <a:latin typeface="Times New Roman" pitchFamily="18" charset="0"/>
        <a:ea typeface="+mn-ea"/>
        <a:cs typeface="Arial" pitchFamily="34" charset="0"/>
      </a:defRPr>
    </a:lvl5pPr>
    <a:lvl6pPr marL="2206447" algn="l" defTabSz="882579" rtl="0" eaLnBrk="1" latinLnBrk="0" hangingPunct="1">
      <a:defRPr sz="2300" kern="1200">
        <a:solidFill>
          <a:schemeClr val="tx1"/>
        </a:solidFill>
        <a:latin typeface="Times New Roman" pitchFamily="18" charset="0"/>
        <a:ea typeface="+mn-ea"/>
        <a:cs typeface="Arial" pitchFamily="34" charset="0"/>
      </a:defRPr>
    </a:lvl6pPr>
    <a:lvl7pPr marL="2647737" algn="l" defTabSz="882579" rtl="0" eaLnBrk="1" latinLnBrk="0" hangingPunct="1">
      <a:defRPr sz="2300" kern="1200">
        <a:solidFill>
          <a:schemeClr val="tx1"/>
        </a:solidFill>
        <a:latin typeface="Times New Roman" pitchFamily="18" charset="0"/>
        <a:ea typeface="+mn-ea"/>
        <a:cs typeface="Arial" pitchFamily="34" charset="0"/>
      </a:defRPr>
    </a:lvl7pPr>
    <a:lvl8pPr marL="3089026" algn="l" defTabSz="882579" rtl="0" eaLnBrk="1" latinLnBrk="0" hangingPunct="1">
      <a:defRPr sz="2300" kern="1200">
        <a:solidFill>
          <a:schemeClr val="tx1"/>
        </a:solidFill>
        <a:latin typeface="Times New Roman" pitchFamily="18" charset="0"/>
        <a:ea typeface="+mn-ea"/>
        <a:cs typeface="Arial" pitchFamily="34" charset="0"/>
      </a:defRPr>
    </a:lvl8pPr>
    <a:lvl9pPr marL="3530316" algn="l" defTabSz="882579" rtl="0" eaLnBrk="1" latinLnBrk="0" hangingPunct="1">
      <a:defRPr sz="23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E6BA00"/>
    <a:srgbClr val="D6A300"/>
    <a:srgbClr val="FFFFBD"/>
    <a:srgbClr val="FFFFD1"/>
    <a:srgbClr val="FFFFB3"/>
    <a:srgbClr val="FFFF9F"/>
    <a:srgbClr val="FF000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0515" autoAdjust="0"/>
    <p:restoredTop sz="99487" autoAdjust="0"/>
  </p:normalViewPr>
  <p:slideViewPr>
    <p:cSldViewPr>
      <p:cViewPr>
        <p:scale>
          <a:sx n="79" d="100"/>
          <a:sy n="79" d="100"/>
        </p:scale>
        <p:origin x="7356" y="14640"/>
      </p:cViewPr>
      <p:guideLst>
        <p:guide orient="horz" pos="26263"/>
        <p:guide orient="horz" pos="5159"/>
        <p:guide orient="horz" pos="5440"/>
        <p:guide orient="horz" pos="2955"/>
        <p:guide orient="horz" pos="703"/>
        <p:guide pos="708"/>
        <p:guide pos="6279"/>
        <p:guide pos="6752"/>
        <p:guide pos="12322"/>
        <p:guide pos="12795"/>
        <p:guide pos="18366"/>
        <p:guide pos="69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0" d="100"/>
          <a:sy n="50" d="100"/>
        </p:scale>
        <p:origin x="-3012" y="-114"/>
      </p:cViewPr>
      <p:guideLst>
        <p:guide orient="horz" pos="3156"/>
        <p:guide pos="216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eaLnBrk="0" hangingPunct="0">
              <a:defRPr sz="1200">
                <a:cs typeface="+mn-cs"/>
              </a:defRPr>
            </a:lvl1pPr>
          </a:lstStyle>
          <a:p>
            <a:pPr>
              <a:defRPr/>
            </a:pPr>
            <a:fld id="{9DA7EEEC-1349-48CC-B48C-C1293FD46552}" type="slidenum">
              <a:rPr lang="en-AU"/>
              <a:pPr>
                <a:defRPr/>
              </a:pPr>
              <a:t>‹N°›</a:t>
            </a:fld>
            <a:endParaRPr lang="en-AU"/>
          </a:p>
        </p:txBody>
      </p:sp>
    </p:spTree>
    <p:extLst>
      <p:ext uri="{BB962C8B-B14F-4D97-AF65-F5344CB8AC3E}">
        <p14:creationId xmlns:p14="http://schemas.microsoft.com/office/powerpoint/2010/main" xmlns="" val="893552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eaLnBrk="0" hangingPunct="0">
              <a:defRPr sz="1200">
                <a:cs typeface="+mn-cs"/>
              </a:defRPr>
            </a:lvl1pPr>
          </a:lstStyle>
          <a:p>
            <a:pPr>
              <a:defRPr/>
            </a:pPr>
            <a:endParaRPr lang="en-AU"/>
          </a:p>
        </p:txBody>
      </p:sp>
      <p:sp>
        <p:nvSpPr>
          <p:cNvPr id="3076" name="Rectangle 4"/>
          <p:cNvSpPr>
            <a:spLocks noGrp="1" noRot="1" noChangeAspect="1" noChangeArrowheads="1" noTextEdit="1"/>
          </p:cNvSpPr>
          <p:nvPr>
            <p:ph type="sldImg" idx="2"/>
          </p:nvPr>
        </p:nvSpPr>
        <p:spPr bwMode="auto">
          <a:xfrm>
            <a:off x="2097088" y="749300"/>
            <a:ext cx="2649537" cy="37480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eaLnBrk="0" hangingPunct="0">
              <a:defRPr sz="1200">
                <a:cs typeface="+mn-cs"/>
              </a:defRPr>
            </a:lvl1pPr>
          </a:lstStyle>
          <a:p>
            <a:pPr>
              <a:defRPr/>
            </a:pPr>
            <a:fld id="{ACED2300-23CC-4CF9-9756-4C70C8C58B3F}" type="slidenum">
              <a:rPr lang="en-AU"/>
              <a:pPr>
                <a:defRPr/>
              </a:pPr>
              <a:t>‹N°›</a:t>
            </a:fld>
            <a:endParaRPr lang="en-AU"/>
          </a:p>
        </p:txBody>
      </p:sp>
    </p:spTree>
    <p:extLst>
      <p:ext uri="{BB962C8B-B14F-4D97-AF65-F5344CB8AC3E}">
        <p14:creationId xmlns:p14="http://schemas.microsoft.com/office/powerpoint/2010/main" xmlns="" val="187514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41289"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882579"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2386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765158"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06447" algn="l" defTabSz="882579" rtl="0" eaLnBrk="1" latinLnBrk="0" hangingPunct="1">
      <a:defRPr sz="1200" kern="1200">
        <a:solidFill>
          <a:schemeClr val="tx1"/>
        </a:solidFill>
        <a:latin typeface="+mn-lt"/>
        <a:ea typeface="+mn-ea"/>
        <a:cs typeface="+mn-cs"/>
      </a:defRPr>
    </a:lvl6pPr>
    <a:lvl7pPr marL="2647737" algn="l" defTabSz="882579" rtl="0" eaLnBrk="1" latinLnBrk="0" hangingPunct="1">
      <a:defRPr sz="1200" kern="1200">
        <a:solidFill>
          <a:schemeClr val="tx1"/>
        </a:solidFill>
        <a:latin typeface="+mn-lt"/>
        <a:ea typeface="+mn-ea"/>
        <a:cs typeface="+mn-cs"/>
      </a:defRPr>
    </a:lvl7pPr>
    <a:lvl8pPr marL="3089026" algn="l" defTabSz="882579" rtl="0" eaLnBrk="1" latinLnBrk="0" hangingPunct="1">
      <a:defRPr sz="1200" kern="1200">
        <a:solidFill>
          <a:schemeClr val="tx1"/>
        </a:solidFill>
        <a:latin typeface="+mn-lt"/>
        <a:ea typeface="+mn-ea"/>
        <a:cs typeface="+mn-cs"/>
      </a:defRPr>
    </a:lvl8pPr>
    <a:lvl9pPr marL="3530316" algn="l" defTabSz="8825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a:xfrm>
            <a:off x="2097088" y="749300"/>
            <a:ext cx="2649537" cy="3748088"/>
          </a:xfrm>
          <a:ln/>
        </p:spPr>
      </p:sp>
      <p:sp>
        <p:nvSpPr>
          <p:cNvPr id="4099" name="Espace réservé des commentaires 2"/>
          <p:cNvSpPr>
            <a:spLocks noGrp="1"/>
          </p:cNvSpPr>
          <p:nvPr>
            <p:ph type="body" idx="1"/>
          </p:nvPr>
        </p:nvSpPr>
        <p:spPr>
          <a:noFill/>
          <a:ln/>
        </p:spPr>
        <p:txBody>
          <a:bodyPr/>
          <a:lstStyle/>
          <a:p>
            <a:endParaRPr lang="fr-FR" dirty="0" smtClean="0"/>
          </a:p>
        </p:txBody>
      </p:sp>
      <p:sp>
        <p:nvSpPr>
          <p:cNvPr id="4100" name="Espace réservé du numéro de diapositive 3"/>
          <p:cNvSpPr>
            <a:spLocks noGrp="1"/>
          </p:cNvSpPr>
          <p:nvPr>
            <p:ph type="sldNum" sz="quarter" idx="5"/>
          </p:nvPr>
        </p:nvSpPr>
        <p:spPr/>
        <p:txBody>
          <a:bodyPr/>
          <a:lstStyle/>
          <a:p>
            <a:pPr>
              <a:defRPr/>
            </a:pPr>
            <a:fld id="{36942CD8-3C32-402C-B6CF-8394E893CCE8}" type="slidenum">
              <a:rPr lang="en-AU" smtClean="0"/>
              <a:pPr>
                <a:defRPr/>
              </a:pPr>
              <a:t>1</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375" y="13298561"/>
            <a:ext cx="25739228" cy="9175914"/>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2310" y="24258164"/>
            <a:ext cx="21195358" cy="10939440"/>
          </a:xfrm>
        </p:spPr>
        <p:txBody>
          <a:bodyPr/>
          <a:lstStyle>
            <a:lvl1pPr marL="0" indent="0" algn="ctr">
              <a:buNone/>
              <a:defRPr/>
            </a:lvl1pPr>
            <a:lvl2pPr marL="441289" indent="0" algn="ctr">
              <a:buNone/>
              <a:defRPr/>
            </a:lvl2pPr>
            <a:lvl3pPr marL="882579" indent="0" algn="ctr">
              <a:buNone/>
              <a:defRPr/>
            </a:lvl3pPr>
            <a:lvl4pPr marL="1323868" indent="0" algn="ctr">
              <a:buNone/>
              <a:defRPr/>
            </a:lvl4pPr>
            <a:lvl5pPr marL="1765158" indent="0" algn="ctr">
              <a:buNone/>
              <a:defRPr/>
            </a:lvl5pPr>
            <a:lvl6pPr marL="2206447" indent="0" algn="ctr">
              <a:buNone/>
              <a:defRPr/>
            </a:lvl6pPr>
            <a:lvl7pPr marL="2647737" indent="0" algn="ctr">
              <a:buNone/>
              <a:defRPr/>
            </a:lvl7pPr>
            <a:lvl8pPr marL="3089026" indent="0" algn="ctr">
              <a:buNone/>
              <a:defRPr/>
            </a:lvl8pPr>
            <a:lvl9pPr marL="3530316"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9B6937A-D6B3-41DA-AAA7-F4D0CB9344A2}"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1007BD4-AD2C-41B7-B34F-D946710679D2}"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574796" y="3806239"/>
            <a:ext cx="6434807" cy="34245269"/>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270375" y="3806239"/>
            <a:ext cx="19154520" cy="3424526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E056A6-7CFB-41AF-AA8D-427232AF9B73}"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B057F19-E12A-4E4C-A084-89DBA6891AE2}"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2170" y="27509132"/>
            <a:ext cx="25737666" cy="8501215"/>
          </a:xfrm>
        </p:spPr>
        <p:txBody>
          <a:bodyPr anchor="t"/>
          <a:lstStyle>
            <a:lvl1pPr algn="l">
              <a:defRPr sz="39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2170" y="18143991"/>
            <a:ext cx="25737666" cy="9365140"/>
          </a:xfrm>
        </p:spPr>
        <p:txBody>
          <a:bodyPr anchor="b"/>
          <a:lstStyle>
            <a:lvl1pPr marL="0" indent="0">
              <a:buNone/>
              <a:defRPr sz="1900"/>
            </a:lvl1pPr>
            <a:lvl2pPr marL="441289" indent="0">
              <a:buNone/>
              <a:defRPr sz="1700"/>
            </a:lvl2pPr>
            <a:lvl3pPr marL="882579" indent="0">
              <a:buNone/>
              <a:defRPr sz="1500"/>
            </a:lvl3pPr>
            <a:lvl4pPr marL="1323868" indent="0">
              <a:buNone/>
              <a:defRPr sz="1400"/>
            </a:lvl4pPr>
            <a:lvl5pPr marL="1765158" indent="0">
              <a:buNone/>
              <a:defRPr sz="1400"/>
            </a:lvl5pPr>
            <a:lvl6pPr marL="2206447" indent="0">
              <a:buNone/>
              <a:defRPr sz="1400"/>
            </a:lvl6pPr>
            <a:lvl7pPr marL="2647737" indent="0">
              <a:buNone/>
              <a:defRPr sz="1400"/>
            </a:lvl7pPr>
            <a:lvl8pPr marL="3089026" indent="0">
              <a:buNone/>
              <a:defRPr sz="1400"/>
            </a:lvl8pPr>
            <a:lvl9pPr marL="3530316"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D5DDF5F-A32F-4095-BD2D-7BE993D5F233}"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270375" y="12366393"/>
            <a:ext cx="12794664" cy="2568511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5214939" y="12366393"/>
            <a:ext cx="12794664" cy="2568511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527FBEA-06E2-45DD-A0B5-B020A0C8A046}"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625" y="1713893"/>
            <a:ext cx="27250728"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624" y="9582285"/>
            <a:ext cx="13378653" cy="3993912"/>
          </a:xfrm>
        </p:spPr>
        <p:txBody>
          <a:bodyPr anchor="b"/>
          <a:lstStyle>
            <a:lvl1pPr marL="0" indent="0">
              <a:buNone/>
              <a:defRPr sz="2300" b="1"/>
            </a:lvl1pPr>
            <a:lvl2pPr marL="441289" indent="0">
              <a:buNone/>
              <a:defRPr sz="1900" b="1"/>
            </a:lvl2pPr>
            <a:lvl3pPr marL="882579" indent="0">
              <a:buNone/>
              <a:defRPr sz="1700" b="1"/>
            </a:lvl3pPr>
            <a:lvl4pPr marL="1323868" indent="0">
              <a:buNone/>
              <a:defRPr sz="1500" b="1"/>
            </a:lvl4pPr>
            <a:lvl5pPr marL="1765158" indent="0">
              <a:buNone/>
              <a:defRPr sz="1500" b="1"/>
            </a:lvl5pPr>
            <a:lvl6pPr marL="2206447" indent="0">
              <a:buNone/>
              <a:defRPr sz="1500" b="1"/>
            </a:lvl6pPr>
            <a:lvl7pPr marL="2647737" indent="0">
              <a:buNone/>
              <a:defRPr sz="1500" b="1"/>
            </a:lvl7pPr>
            <a:lvl8pPr marL="3089026" indent="0">
              <a:buNone/>
              <a:defRPr sz="1500" b="1"/>
            </a:lvl8pPr>
            <a:lvl9pPr marL="3530316"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624" y="13576199"/>
            <a:ext cx="13378653" cy="2466453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2016" y="9582285"/>
            <a:ext cx="13383336" cy="3993912"/>
          </a:xfrm>
        </p:spPr>
        <p:txBody>
          <a:bodyPr anchor="b"/>
          <a:lstStyle>
            <a:lvl1pPr marL="0" indent="0">
              <a:buNone/>
              <a:defRPr sz="2300" b="1"/>
            </a:lvl1pPr>
            <a:lvl2pPr marL="441289" indent="0">
              <a:buNone/>
              <a:defRPr sz="1900" b="1"/>
            </a:lvl2pPr>
            <a:lvl3pPr marL="882579" indent="0">
              <a:buNone/>
              <a:defRPr sz="1700" b="1"/>
            </a:lvl3pPr>
            <a:lvl4pPr marL="1323868" indent="0">
              <a:buNone/>
              <a:defRPr sz="1500" b="1"/>
            </a:lvl4pPr>
            <a:lvl5pPr marL="1765158" indent="0">
              <a:buNone/>
              <a:defRPr sz="1500" b="1"/>
            </a:lvl5pPr>
            <a:lvl6pPr marL="2206447" indent="0">
              <a:buNone/>
              <a:defRPr sz="1500" b="1"/>
            </a:lvl6pPr>
            <a:lvl7pPr marL="2647737" indent="0">
              <a:buNone/>
              <a:defRPr sz="1500" b="1"/>
            </a:lvl7pPr>
            <a:lvl8pPr marL="3089026" indent="0">
              <a:buNone/>
              <a:defRPr sz="1500" b="1"/>
            </a:lvl8pPr>
            <a:lvl9pPr marL="3530316"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2016" y="13576199"/>
            <a:ext cx="13383336" cy="2466453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411BBEA-20E3-4691-A77F-AE3C9D2B5B9D}"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28B4F97-7CBA-4DB4-888F-729182A1766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FAC8F9C-F293-44AA-AC67-83E45A74F9A2}"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625" y="1704589"/>
            <a:ext cx="9960601" cy="7254183"/>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9047" y="1704589"/>
            <a:ext cx="16926306" cy="3653614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625" y="8958770"/>
            <a:ext cx="9960601" cy="29281962"/>
          </a:xfrm>
        </p:spPr>
        <p:txBody>
          <a:bodyPr/>
          <a:lstStyle>
            <a:lvl1pPr marL="0" indent="0">
              <a:buNone/>
              <a:defRPr sz="1400"/>
            </a:lvl1pPr>
            <a:lvl2pPr marL="441289" indent="0">
              <a:buNone/>
              <a:defRPr sz="1200"/>
            </a:lvl2pPr>
            <a:lvl3pPr marL="882579" indent="0">
              <a:buNone/>
              <a:defRPr sz="1000"/>
            </a:lvl3pPr>
            <a:lvl4pPr marL="1323868" indent="0">
              <a:buNone/>
              <a:defRPr sz="900"/>
            </a:lvl4pPr>
            <a:lvl5pPr marL="1765158" indent="0">
              <a:buNone/>
              <a:defRPr sz="900"/>
            </a:lvl5pPr>
            <a:lvl6pPr marL="2206447" indent="0">
              <a:buNone/>
              <a:defRPr sz="900"/>
            </a:lvl6pPr>
            <a:lvl7pPr marL="2647737" indent="0">
              <a:buNone/>
              <a:defRPr sz="900"/>
            </a:lvl7pPr>
            <a:lvl8pPr marL="3089026" indent="0">
              <a:buNone/>
              <a:defRPr sz="900"/>
            </a:lvl8pPr>
            <a:lvl9pPr marL="3530316"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060C7A5-A7FE-4C66-B9F9-20CF6C81E190}"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138" y="29965967"/>
            <a:ext cx="18167672" cy="353790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138" y="3824851"/>
            <a:ext cx="18167672" cy="25685115"/>
          </a:xfrm>
        </p:spPr>
        <p:txBody>
          <a:bodyPr/>
          <a:lstStyle>
            <a:lvl1pPr marL="0" indent="0">
              <a:buNone/>
              <a:defRPr sz="3100"/>
            </a:lvl1pPr>
            <a:lvl2pPr marL="441289" indent="0">
              <a:buNone/>
              <a:defRPr sz="2700"/>
            </a:lvl2pPr>
            <a:lvl3pPr marL="882579" indent="0">
              <a:buNone/>
              <a:defRPr sz="2300"/>
            </a:lvl3pPr>
            <a:lvl4pPr marL="1323868" indent="0">
              <a:buNone/>
              <a:defRPr sz="1900"/>
            </a:lvl4pPr>
            <a:lvl5pPr marL="1765158" indent="0">
              <a:buNone/>
              <a:defRPr sz="1900"/>
            </a:lvl5pPr>
            <a:lvl6pPr marL="2206447" indent="0">
              <a:buNone/>
              <a:defRPr sz="1900"/>
            </a:lvl6pPr>
            <a:lvl7pPr marL="2647737" indent="0">
              <a:buNone/>
              <a:defRPr sz="1900"/>
            </a:lvl7pPr>
            <a:lvl8pPr marL="3089026" indent="0">
              <a:buNone/>
              <a:defRPr sz="1900"/>
            </a:lvl8pPr>
            <a:lvl9pPr marL="3530316" indent="0">
              <a:buNone/>
              <a:defRPr sz="1900"/>
            </a:lvl9pPr>
          </a:lstStyle>
          <a:p>
            <a:pPr lvl="0"/>
            <a:endParaRPr lang="fr-FR" noProof="0"/>
          </a:p>
        </p:txBody>
      </p:sp>
      <p:sp>
        <p:nvSpPr>
          <p:cNvPr id="4" name="Espace réservé du texte 3"/>
          <p:cNvSpPr>
            <a:spLocks noGrp="1"/>
          </p:cNvSpPr>
          <p:nvPr>
            <p:ph type="body" sz="half" idx="2"/>
          </p:nvPr>
        </p:nvSpPr>
        <p:spPr>
          <a:xfrm>
            <a:off x="5935138" y="33503877"/>
            <a:ext cx="18167672" cy="5023797"/>
          </a:xfrm>
        </p:spPr>
        <p:txBody>
          <a:bodyPr/>
          <a:lstStyle>
            <a:lvl1pPr marL="0" indent="0">
              <a:buNone/>
              <a:defRPr sz="1400"/>
            </a:lvl1pPr>
            <a:lvl2pPr marL="441289" indent="0">
              <a:buNone/>
              <a:defRPr sz="1200"/>
            </a:lvl2pPr>
            <a:lvl3pPr marL="882579" indent="0">
              <a:buNone/>
              <a:defRPr sz="1000"/>
            </a:lvl3pPr>
            <a:lvl4pPr marL="1323868" indent="0">
              <a:buNone/>
              <a:defRPr sz="900"/>
            </a:lvl4pPr>
            <a:lvl5pPr marL="1765158" indent="0">
              <a:buNone/>
              <a:defRPr sz="900"/>
            </a:lvl5pPr>
            <a:lvl6pPr marL="2206447" indent="0">
              <a:buNone/>
              <a:defRPr sz="900"/>
            </a:lvl6pPr>
            <a:lvl7pPr marL="2647737" indent="0">
              <a:buNone/>
              <a:defRPr sz="900"/>
            </a:lvl7pPr>
            <a:lvl8pPr marL="3089026" indent="0">
              <a:buNone/>
              <a:defRPr sz="900"/>
            </a:lvl8pPr>
            <a:lvl9pPr marL="3530316"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4D66CDB-EC14-4CE1-869C-DE739314951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F9EFF"/>
            </a:gs>
            <a:gs pos="100000">
              <a:srgbClr val="CDF1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375" y="3806236"/>
            <a:ext cx="25739228" cy="7134754"/>
          </a:xfrm>
          <a:prstGeom prst="rect">
            <a:avLst/>
          </a:prstGeom>
          <a:noFill/>
          <a:ln w="9525">
            <a:noFill/>
            <a:miter lim="800000"/>
            <a:headEnd/>
            <a:tailEnd/>
          </a:ln>
        </p:spPr>
        <p:txBody>
          <a:bodyPr vert="horz" wrap="square" lIns="411000" tIns="205500" rIns="411000" bIns="2055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70375" y="12366393"/>
            <a:ext cx="25739228" cy="25685115"/>
          </a:xfrm>
          <a:prstGeom prst="rect">
            <a:avLst/>
          </a:prstGeom>
          <a:noFill/>
          <a:ln w="9525">
            <a:noFill/>
            <a:miter lim="800000"/>
            <a:headEnd/>
            <a:tailEnd/>
          </a:ln>
        </p:spPr>
        <p:txBody>
          <a:bodyPr vert="horz" wrap="square" lIns="411000" tIns="205500" rIns="411000" bIns="2055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70374" y="39002291"/>
            <a:ext cx="6308328" cy="2855453"/>
          </a:xfrm>
          <a:prstGeom prst="rect">
            <a:avLst/>
          </a:prstGeom>
          <a:noFill/>
          <a:ln w="9525">
            <a:noFill/>
            <a:miter lim="800000"/>
            <a:headEnd/>
            <a:tailEnd/>
          </a:ln>
          <a:effectLst/>
        </p:spPr>
        <p:txBody>
          <a:bodyPr vert="horz" wrap="square" lIns="411000" tIns="205500" rIns="411000" bIns="205500" numCol="1" anchor="t" anchorCtr="0" compatLnSpc="1">
            <a:prstTxWarp prst="textNoShape">
              <a:avLst/>
            </a:prstTxWarp>
          </a:bodyPr>
          <a:lstStyle>
            <a:lvl1pPr eaLnBrk="0" hangingPunct="0">
              <a:defRPr sz="6300"/>
            </a:lvl1pPr>
          </a:lstStyle>
          <a:p>
            <a:pPr>
              <a:defRPr/>
            </a:pPr>
            <a:endParaRPr lang="fr-FR"/>
          </a:p>
        </p:txBody>
      </p:sp>
      <p:sp>
        <p:nvSpPr>
          <p:cNvPr id="1029" name="Rectangle 5"/>
          <p:cNvSpPr>
            <a:spLocks noGrp="1" noChangeArrowheads="1"/>
          </p:cNvSpPr>
          <p:nvPr>
            <p:ph type="ftr" sz="quarter" idx="3"/>
          </p:nvPr>
        </p:nvSpPr>
        <p:spPr bwMode="auto">
          <a:xfrm>
            <a:off x="10346284" y="39002291"/>
            <a:ext cx="9587409" cy="2855453"/>
          </a:xfrm>
          <a:prstGeom prst="rect">
            <a:avLst/>
          </a:prstGeom>
          <a:noFill/>
          <a:ln w="9525">
            <a:noFill/>
            <a:miter lim="800000"/>
            <a:headEnd/>
            <a:tailEnd/>
          </a:ln>
          <a:effectLst/>
        </p:spPr>
        <p:txBody>
          <a:bodyPr vert="horz" wrap="square" lIns="411000" tIns="205500" rIns="411000" bIns="205500" numCol="1" anchor="t" anchorCtr="0" compatLnSpc="1">
            <a:prstTxWarp prst="textNoShape">
              <a:avLst/>
            </a:prstTxWarp>
          </a:bodyPr>
          <a:lstStyle>
            <a:lvl1pPr algn="ctr" eaLnBrk="0" hangingPunct="0">
              <a:defRPr sz="6300"/>
            </a:lvl1pPr>
          </a:lstStyle>
          <a:p>
            <a:pPr>
              <a:defRPr/>
            </a:pPr>
            <a:endParaRPr lang="fr-FR"/>
          </a:p>
        </p:txBody>
      </p:sp>
      <p:sp>
        <p:nvSpPr>
          <p:cNvPr id="1030" name="Rectangle 6"/>
          <p:cNvSpPr>
            <a:spLocks noGrp="1" noChangeArrowheads="1"/>
          </p:cNvSpPr>
          <p:nvPr>
            <p:ph type="sldNum" sz="quarter" idx="4"/>
          </p:nvPr>
        </p:nvSpPr>
        <p:spPr bwMode="auto">
          <a:xfrm>
            <a:off x="21701274" y="39002291"/>
            <a:ext cx="6308328" cy="2855453"/>
          </a:xfrm>
          <a:prstGeom prst="rect">
            <a:avLst/>
          </a:prstGeom>
          <a:noFill/>
          <a:ln w="9525">
            <a:noFill/>
            <a:miter lim="800000"/>
            <a:headEnd/>
            <a:tailEnd/>
          </a:ln>
          <a:effectLst/>
        </p:spPr>
        <p:txBody>
          <a:bodyPr vert="horz" wrap="square" lIns="411000" tIns="205500" rIns="411000" bIns="205500" numCol="1" anchor="t" anchorCtr="0" compatLnSpc="1">
            <a:prstTxWarp prst="textNoShape">
              <a:avLst/>
            </a:prstTxWarp>
          </a:bodyPr>
          <a:lstStyle>
            <a:lvl1pPr algn="r" eaLnBrk="0" hangingPunct="0">
              <a:defRPr sz="6300"/>
            </a:lvl1pPr>
          </a:lstStyle>
          <a:p>
            <a:pPr>
              <a:defRPr/>
            </a:pPr>
            <a:fld id="{CAE76890-D012-4BF5-94B0-D8601BC10211}"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09508" rtl="0" eaLnBrk="0" fontAlgn="base" hangingPunct="0">
        <a:spcBef>
          <a:spcPct val="0"/>
        </a:spcBef>
        <a:spcAft>
          <a:spcPct val="0"/>
        </a:spcAft>
        <a:defRPr sz="19800">
          <a:solidFill>
            <a:schemeClr val="tx2"/>
          </a:solidFill>
          <a:latin typeface="+mj-lt"/>
          <a:ea typeface="+mj-ea"/>
          <a:cs typeface="+mj-cs"/>
        </a:defRPr>
      </a:lvl1pPr>
      <a:lvl2pPr algn="ctr" defTabSz="4109508" rtl="0" eaLnBrk="0" fontAlgn="base" hangingPunct="0">
        <a:spcBef>
          <a:spcPct val="0"/>
        </a:spcBef>
        <a:spcAft>
          <a:spcPct val="0"/>
        </a:spcAft>
        <a:defRPr sz="19800">
          <a:solidFill>
            <a:schemeClr val="tx2"/>
          </a:solidFill>
          <a:latin typeface="Times New Roman" pitchFamily="18" charset="0"/>
        </a:defRPr>
      </a:lvl2pPr>
      <a:lvl3pPr algn="ctr" defTabSz="4109508" rtl="0" eaLnBrk="0" fontAlgn="base" hangingPunct="0">
        <a:spcBef>
          <a:spcPct val="0"/>
        </a:spcBef>
        <a:spcAft>
          <a:spcPct val="0"/>
        </a:spcAft>
        <a:defRPr sz="19800">
          <a:solidFill>
            <a:schemeClr val="tx2"/>
          </a:solidFill>
          <a:latin typeface="Times New Roman" pitchFamily="18" charset="0"/>
        </a:defRPr>
      </a:lvl3pPr>
      <a:lvl4pPr algn="ctr" defTabSz="4109508" rtl="0" eaLnBrk="0" fontAlgn="base" hangingPunct="0">
        <a:spcBef>
          <a:spcPct val="0"/>
        </a:spcBef>
        <a:spcAft>
          <a:spcPct val="0"/>
        </a:spcAft>
        <a:defRPr sz="19800">
          <a:solidFill>
            <a:schemeClr val="tx2"/>
          </a:solidFill>
          <a:latin typeface="Times New Roman" pitchFamily="18" charset="0"/>
        </a:defRPr>
      </a:lvl4pPr>
      <a:lvl5pPr algn="ctr" defTabSz="4109508" rtl="0" eaLnBrk="0" fontAlgn="base" hangingPunct="0">
        <a:spcBef>
          <a:spcPct val="0"/>
        </a:spcBef>
        <a:spcAft>
          <a:spcPct val="0"/>
        </a:spcAft>
        <a:defRPr sz="19800">
          <a:solidFill>
            <a:schemeClr val="tx2"/>
          </a:solidFill>
          <a:latin typeface="Times New Roman" pitchFamily="18" charset="0"/>
        </a:defRPr>
      </a:lvl5pPr>
      <a:lvl6pPr marL="441289" algn="ctr" defTabSz="4109508" rtl="0" eaLnBrk="0" fontAlgn="base" hangingPunct="0">
        <a:spcBef>
          <a:spcPct val="0"/>
        </a:spcBef>
        <a:spcAft>
          <a:spcPct val="0"/>
        </a:spcAft>
        <a:defRPr sz="19800">
          <a:solidFill>
            <a:schemeClr val="tx2"/>
          </a:solidFill>
          <a:latin typeface="Times New Roman" pitchFamily="18" charset="0"/>
        </a:defRPr>
      </a:lvl6pPr>
      <a:lvl7pPr marL="882579" algn="ctr" defTabSz="4109508" rtl="0" eaLnBrk="0" fontAlgn="base" hangingPunct="0">
        <a:spcBef>
          <a:spcPct val="0"/>
        </a:spcBef>
        <a:spcAft>
          <a:spcPct val="0"/>
        </a:spcAft>
        <a:defRPr sz="19800">
          <a:solidFill>
            <a:schemeClr val="tx2"/>
          </a:solidFill>
          <a:latin typeface="Times New Roman" pitchFamily="18" charset="0"/>
        </a:defRPr>
      </a:lvl7pPr>
      <a:lvl8pPr marL="1323868" algn="ctr" defTabSz="4109508" rtl="0" eaLnBrk="0" fontAlgn="base" hangingPunct="0">
        <a:spcBef>
          <a:spcPct val="0"/>
        </a:spcBef>
        <a:spcAft>
          <a:spcPct val="0"/>
        </a:spcAft>
        <a:defRPr sz="19800">
          <a:solidFill>
            <a:schemeClr val="tx2"/>
          </a:solidFill>
          <a:latin typeface="Times New Roman" pitchFamily="18" charset="0"/>
        </a:defRPr>
      </a:lvl8pPr>
      <a:lvl9pPr marL="1765158" algn="ctr" defTabSz="4109508" rtl="0" eaLnBrk="0" fontAlgn="base" hangingPunct="0">
        <a:spcBef>
          <a:spcPct val="0"/>
        </a:spcBef>
        <a:spcAft>
          <a:spcPct val="0"/>
        </a:spcAft>
        <a:defRPr sz="19800">
          <a:solidFill>
            <a:schemeClr val="tx2"/>
          </a:solidFill>
          <a:latin typeface="Times New Roman" pitchFamily="18" charset="0"/>
        </a:defRPr>
      </a:lvl9pPr>
    </p:titleStyle>
    <p:bodyStyle>
      <a:lvl1pPr marL="1541449" indent="-1541449" algn="l" defTabSz="4109508" rtl="0" eaLnBrk="0" fontAlgn="base" hangingPunct="0">
        <a:spcBef>
          <a:spcPct val="20000"/>
        </a:spcBef>
        <a:spcAft>
          <a:spcPct val="0"/>
        </a:spcAft>
        <a:buChar char="•"/>
        <a:defRPr sz="14400">
          <a:solidFill>
            <a:schemeClr val="tx1"/>
          </a:solidFill>
          <a:latin typeface="+mn-lt"/>
          <a:ea typeface="+mn-ea"/>
          <a:cs typeface="+mn-cs"/>
        </a:defRPr>
      </a:lvl1pPr>
      <a:lvl2pPr marL="3338784" indent="-1284030" algn="l" defTabSz="4109508" rtl="0" eaLnBrk="0" fontAlgn="base" hangingPunct="0">
        <a:spcBef>
          <a:spcPct val="20000"/>
        </a:spcBef>
        <a:spcAft>
          <a:spcPct val="0"/>
        </a:spcAft>
        <a:buChar char="–"/>
        <a:defRPr sz="12600">
          <a:solidFill>
            <a:schemeClr val="tx1"/>
          </a:solidFill>
          <a:latin typeface="+mn-lt"/>
        </a:defRPr>
      </a:lvl2pPr>
      <a:lvl3pPr marL="5137651" indent="-1028144" algn="l" defTabSz="4109508" rtl="0" eaLnBrk="0" fontAlgn="base" hangingPunct="0">
        <a:spcBef>
          <a:spcPct val="20000"/>
        </a:spcBef>
        <a:spcAft>
          <a:spcPct val="0"/>
        </a:spcAft>
        <a:buChar char="•"/>
        <a:defRPr sz="10800">
          <a:solidFill>
            <a:schemeClr val="tx1"/>
          </a:solidFill>
          <a:latin typeface="+mn-lt"/>
        </a:defRPr>
      </a:lvl3pPr>
      <a:lvl4pPr marL="7192405" indent="-1026611" algn="l" defTabSz="4109508" rtl="0" eaLnBrk="0" fontAlgn="base" hangingPunct="0">
        <a:spcBef>
          <a:spcPct val="20000"/>
        </a:spcBef>
        <a:spcAft>
          <a:spcPct val="0"/>
        </a:spcAft>
        <a:buChar char="–"/>
        <a:defRPr sz="9000">
          <a:solidFill>
            <a:schemeClr val="tx1"/>
          </a:solidFill>
          <a:latin typeface="+mn-lt"/>
        </a:defRPr>
      </a:lvl4pPr>
      <a:lvl5pPr marL="9247159" indent="-1026611" algn="l" defTabSz="4109508" rtl="0" eaLnBrk="0" fontAlgn="base" hangingPunct="0">
        <a:spcBef>
          <a:spcPct val="20000"/>
        </a:spcBef>
        <a:spcAft>
          <a:spcPct val="0"/>
        </a:spcAft>
        <a:buChar char="»"/>
        <a:defRPr sz="9000">
          <a:solidFill>
            <a:schemeClr val="tx1"/>
          </a:solidFill>
          <a:latin typeface="+mn-lt"/>
        </a:defRPr>
      </a:lvl5pPr>
      <a:lvl6pPr marL="9688449" indent="-1026611" algn="l" defTabSz="4109508" rtl="0" eaLnBrk="0" fontAlgn="base" hangingPunct="0">
        <a:spcBef>
          <a:spcPct val="20000"/>
        </a:spcBef>
        <a:spcAft>
          <a:spcPct val="0"/>
        </a:spcAft>
        <a:buChar char="»"/>
        <a:defRPr sz="9000">
          <a:solidFill>
            <a:schemeClr val="tx1"/>
          </a:solidFill>
          <a:latin typeface="+mn-lt"/>
        </a:defRPr>
      </a:lvl6pPr>
      <a:lvl7pPr marL="10129738" indent="-1026611" algn="l" defTabSz="4109508" rtl="0" eaLnBrk="0" fontAlgn="base" hangingPunct="0">
        <a:spcBef>
          <a:spcPct val="20000"/>
        </a:spcBef>
        <a:spcAft>
          <a:spcPct val="0"/>
        </a:spcAft>
        <a:buChar char="»"/>
        <a:defRPr sz="9000">
          <a:solidFill>
            <a:schemeClr val="tx1"/>
          </a:solidFill>
          <a:latin typeface="+mn-lt"/>
        </a:defRPr>
      </a:lvl7pPr>
      <a:lvl8pPr marL="10571028" indent="-1026611" algn="l" defTabSz="4109508" rtl="0" eaLnBrk="0" fontAlgn="base" hangingPunct="0">
        <a:spcBef>
          <a:spcPct val="20000"/>
        </a:spcBef>
        <a:spcAft>
          <a:spcPct val="0"/>
        </a:spcAft>
        <a:buChar char="»"/>
        <a:defRPr sz="9000">
          <a:solidFill>
            <a:schemeClr val="tx1"/>
          </a:solidFill>
          <a:latin typeface="+mn-lt"/>
        </a:defRPr>
      </a:lvl8pPr>
      <a:lvl9pPr marL="11012317" indent="-1026611" algn="l" defTabSz="4109508" rtl="0" eaLnBrk="0" fontAlgn="base" hangingPunct="0">
        <a:spcBef>
          <a:spcPct val="20000"/>
        </a:spcBef>
        <a:spcAft>
          <a:spcPct val="0"/>
        </a:spcAft>
        <a:buChar char="»"/>
        <a:defRPr sz="9000">
          <a:solidFill>
            <a:schemeClr val="tx1"/>
          </a:solidFill>
          <a:latin typeface="+mn-lt"/>
        </a:defRPr>
      </a:lvl9pPr>
    </p:bodyStyle>
    <p:otherStyle>
      <a:defPPr>
        <a:defRPr lang="fr-FR"/>
      </a:defPPr>
      <a:lvl1pPr marL="0" algn="l" defTabSz="882579" rtl="0" eaLnBrk="1" latinLnBrk="0" hangingPunct="1">
        <a:defRPr sz="1700" kern="1200">
          <a:solidFill>
            <a:schemeClr val="tx1"/>
          </a:solidFill>
          <a:latin typeface="+mn-lt"/>
          <a:ea typeface="+mn-ea"/>
          <a:cs typeface="+mn-cs"/>
        </a:defRPr>
      </a:lvl1pPr>
      <a:lvl2pPr marL="441289" algn="l" defTabSz="882579" rtl="0" eaLnBrk="1" latinLnBrk="0" hangingPunct="1">
        <a:defRPr sz="1700" kern="1200">
          <a:solidFill>
            <a:schemeClr val="tx1"/>
          </a:solidFill>
          <a:latin typeface="+mn-lt"/>
          <a:ea typeface="+mn-ea"/>
          <a:cs typeface="+mn-cs"/>
        </a:defRPr>
      </a:lvl2pPr>
      <a:lvl3pPr marL="882579" algn="l" defTabSz="882579" rtl="0" eaLnBrk="1" latinLnBrk="0" hangingPunct="1">
        <a:defRPr sz="1700" kern="1200">
          <a:solidFill>
            <a:schemeClr val="tx1"/>
          </a:solidFill>
          <a:latin typeface="+mn-lt"/>
          <a:ea typeface="+mn-ea"/>
          <a:cs typeface="+mn-cs"/>
        </a:defRPr>
      </a:lvl3pPr>
      <a:lvl4pPr marL="1323868" algn="l" defTabSz="882579" rtl="0" eaLnBrk="1" latinLnBrk="0" hangingPunct="1">
        <a:defRPr sz="1700" kern="1200">
          <a:solidFill>
            <a:schemeClr val="tx1"/>
          </a:solidFill>
          <a:latin typeface="+mn-lt"/>
          <a:ea typeface="+mn-ea"/>
          <a:cs typeface="+mn-cs"/>
        </a:defRPr>
      </a:lvl4pPr>
      <a:lvl5pPr marL="1765158" algn="l" defTabSz="882579" rtl="0" eaLnBrk="1" latinLnBrk="0" hangingPunct="1">
        <a:defRPr sz="1700" kern="1200">
          <a:solidFill>
            <a:schemeClr val="tx1"/>
          </a:solidFill>
          <a:latin typeface="+mn-lt"/>
          <a:ea typeface="+mn-ea"/>
          <a:cs typeface="+mn-cs"/>
        </a:defRPr>
      </a:lvl5pPr>
      <a:lvl6pPr marL="2206447" algn="l" defTabSz="882579" rtl="0" eaLnBrk="1" latinLnBrk="0" hangingPunct="1">
        <a:defRPr sz="1700" kern="1200">
          <a:solidFill>
            <a:schemeClr val="tx1"/>
          </a:solidFill>
          <a:latin typeface="+mn-lt"/>
          <a:ea typeface="+mn-ea"/>
          <a:cs typeface="+mn-cs"/>
        </a:defRPr>
      </a:lvl6pPr>
      <a:lvl7pPr marL="2647737" algn="l" defTabSz="882579" rtl="0" eaLnBrk="1" latinLnBrk="0" hangingPunct="1">
        <a:defRPr sz="1700" kern="1200">
          <a:solidFill>
            <a:schemeClr val="tx1"/>
          </a:solidFill>
          <a:latin typeface="+mn-lt"/>
          <a:ea typeface="+mn-ea"/>
          <a:cs typeface="+mn-cs"/>
        </a:defRPr>
      </a:lvl7pPr>
      <a:lvl8pPr marL="3089026" algn="l" defTabSz="882579" rtl="0" eaLnBrk="1" latinLnBrk="0" hangingPunct="1">
        <a:defRPr sz="1700" kern="1200">
          <a:solidFill>
            <a:schemeClr val="tx1"/>
          </a:solidFill>
          <a:latin typeface="+mn-lt"/>
          <a:ea typeface="+mn-ea"/>
          <a:cs typeface="+mn-cs"/>
        </a:defRPr>
      </a:lvl8pPr>
      <a:lvl9pPr marL="3530316" algn="l" defTabSz="88257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notesSlide" Target="../notesSlides/notesSlide1.xml"/><Relationship Id="rId21" Type="http://schemas.openxmlformats.org/officeDocument/2006/relationships/image" Target="../media/image18.jpeg"/><Relationship Id="rId7" Type="http://schemas.openxmlformats.org/officeDocument/2006/relationships/image" Target="../media/image6.jpeg"/><Relationship Id="rId12" Type="http://schemas.openxmlformats.org/officeDocument/2006/relationships/image" Target="../media/image10.jpeg"/><Relationship Id="rId17" Type="http://schemas.openxmlformats.org/officeDocument/2006/relationships/image" Target="../media/image14.jpe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package" Target="../embeddings/Diapositive_Microsoft_Office_PowerPoint1.sldx"/><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BD"/>
        </a:solidFill>
        <a:effectLst/>
      </p:bgPr>
    </p:bg>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3709908" y="0"/>
            <a:ext cx="26570067" cy="2758943"/>
          </a:xfrm>
          <a:prstGeom prst="rect">
            <a:avLst/>
          </a:prstGeom>
          <a:solidFill>
            <a:schemeClr val="bg1"/>
          </a:solidFill>
          <a:ln w="9525">
            <a:noFill/>
            <a:miter lim="800000"/>
            <a:headEnd/>
            <a:tailEnd/>
          </a:ln>
        </p:spPr>
        <p:txBody>
          <a:bodyPr lIns="520113" tIns="521208" rIns="520113" bIns="520113"/>
          <a:lstStyle/>
          <a:p>
            <a:pPr algn="ctr" eaLnBrk="0" hangingPunct="0"/>
            <a:endParaRPr lang="fr-FR" sz="6400" dirty="0">
              <a:solidFill>
                <a:srgbClr val="FF0000"/>
              </a:solidFill>
            </a:endParaRPr>
          </a:p>
          <a:p>
            <a:pPr algn="ctr" eaLnBrk="0" hangingPunct="0"/>
            <a:endParaRPr lang="fr-FR" sz="6400" dirty="0">
              <a:solidFill>
                <a:srgbClr val="FF0000"/>
              </a:solidFill>
            </a:endParaRPr>
          </a:p>
          <a:p>
            <a:pPr algn="ctr" eaLnBrk="0" hangingPunct="0"/>
            <a:endParaRPr lang="fr-FR" sz="5200" dirty="0">
              <a:solidFill>
                <a:srgbClr val="FF0000"/>
              </a:solidFill>
            </a:endParaRPr>
          </a:p>
        </p:txBody>
      </p:sp>
      <p:sp>
        <p:nvSpPr>
          <p:cNvPr id="2051" name="Rectangle 29"/>
          <p:cNvSpPr>
            <a:spLocks noChangeArrowheads="1"/>
          </p:cNvSpPr>
          <p:nvPr/>
        </p:nvSpPr>
        <p:spPr bwMode="auto">
          <a:xfrm>
            <a:off x="3567031" y="2758944"/>
            <a:ext cx="26712944" cy="142876"/>
          </a:xfrm>
          <a:prstGeom prst="rect">
            <a:avLst/>
          </a:prstGeom>
          <a:gradFill rotWithShape="1">
            <a:gsLst>
              <a:gs pos="0">
                <a:srgbClr val="CC3300"/>
              </a:gs>
              <a:gs pos="50000">
                <a:srgbClr val="FFCC00"/>
              </a:gs>
              <a:gs pos="100000">
                <a:srgbClr val="CC3300"/>
              </a:gs>
            </a:gsLst>
            <a:lin ang="5400000" scaled="1"/>
          </a:gradFill>
          <a:ln w="9525">
            <a:noFill/>
            <a:miter lim="800000"/>
            <a:headEnd/>
            <a:tailEnd/>
          </a:ln>
        </p:spPr>
        <p:txBody>
          <a:bodyPr wrap="none" lIns="88258" tIns="44129" rIns="88258" bIns="44129" anchor="ctr"/>
          <a:lstStyle/>
          <a:p>
            <a:pPr eaLnBrk="0" hangingPunct="0"/>
            <a:endParaRPr lang="fr-FR" dirty="0"/>
          </a:p>
        </p:txBody>
      </p:sp>
      <p:sp>
        <p:nvSpPr>
          <p:cNvPr id="2052" name="Text Box 30"/>
          <p:cNvSpPr txBox="1">
            <a:spLocks noChangeArrowheads="1"/>
          </p:cNvSpPr>
          <p:nvPr/>
        </p:nvSpPr>
        <p:spPr bwMode="auto">
          <a:xfrm>
            <a:off x="0" y="3044696"/>
            <a:ext cx="10353641" cy="14073286"/>
          </a:xfrm>
          <a:prstGeom prst="rect">
            <a:avLst/>
          </a:prstGeom>
          <a:solidFill>
            <a:schemeClr val="bg1"/>
          </a:solidFill>
          <a:ln w="9525">
            <a:noFill/>
            <a:miter lim="800000"/>
            <a:headEnd/>
            <a:tailEnd/>
          </a:ln>
        </p:spPr>
        <p:txBody>
          <a:bodyPr lIns="347472" tIns="347472" rIns="347472" bIns="347472"/>
          <a:lstStyle/>
          <a:p>
            <a:pPr eaLnBrk="0" hangingPunct="0">
              <a:spcBef>
                <a:spcPct val="20000"/>
              </a:spcBef>
            </a:pPr>
            <a:r>
              <a:rPr lang="en-GB" sz="3600" b="1" dirty="0">
                <a:solidFill>
                  <a:srgbClr val="FF0000"/>
                </a:solidFill>
                <a:latin typeface="Arial" pitchFamily="34" charset="0"/>
              </a:rPr>
              <a:t>Introduction</a:t>
            </a:r>
          </a:p>
          <a:p>
            <a:pPr algn="just" eaLnBrk="1" hangingPunct="1">
              <a:buFontTx/>
              <a:buNone/>
              <a:defRPr/>
            </a:pPr>
            <a:r>
              <a:rPr lang="fr-FR" sz="2600" dirty="0" smtClean="0">
                <a:latin typeface="Arial" pitchFamily="34" charset="0"/>
              </a:rPr>
              <a:t>Le pompage photovoltaïque est l'une des applications les plus prometteuse de l'utilisation de l'énergie photovoltaïque.</a:t>
            </a:r>
            <a:r>
              <a:rPr lang="fr-FR" sz="2600" dirty="0" smtClean="0">
                <a:solidFill>
                  <a:srgbClr val="FFFF00"/>
                </a:solidFill>
                <a:cs typeface="Times New Roman" pitchFamily="18" charset="0"/>
              </a:rPr>
              <a:t> </a:t>
            </a:r>
            <a:r>
              <a:rPr lang="fr-FR" sz="2600" dirty="0" smtClean="0">
                <a:latin typeface="Arial" pitchFamily="34" charset="0"/>
              </a:rPr>
              <a:t>Le système de pompage PV (SPPV) contribue de manière significatif au développement de l’agriculture saharienne notamment des sites isolés, vu la nature décentralisé de la production d’énergie électrique. Le fonctionnement du SPPV dit au fil du soleil, nécessite pas de stockage électrochimique. Le SPPV est composé d'un générateur PV, d'un convertisseur d’énergie électrique continue en alternatif (DC/AC), d'un moteur asynchrone ou un moteur à courant continu, d'une pompe (surface ou immergé), d’un puits et d’un bassin de stockage d’eau. Pour le fonctionnement du SPPV, deux choix sont possibles, le premier est le couplage directe entre le générateur PV et le groupe motopompe sans optimisation, le deuxième est le couplage optimisé qui est basé sur l’intégration d’un convertisseur DC-DC qui joue le rôle de traqueur de point de puissance maximale, couplé à un convertisseur continu/alternatif. </a:t>
            </a:r>
            <a:r>
              <a:rPr lang="fr-FR" altLang="zh-CN" sz="2600" dirty="0" smtClean="0">
                <a:solidFill>
                  <a:srgbClr val="000000"/>
                </a:solidFill>
                <a:effectLst>
                  <a:outerShdw blurRad="38100" dist="38100" dir="2700000" algn="tl">
                    <a:srgbClr val="C0C0C0"/>
                  </a:outerShdw>
                </a:effectLst>
                <a:latin typeface="Arial" pitchFamily="34" charset="0"/>
                <a:ea typeface="SimSun" pitchFamily="2" charset="-122"/>
              </a:rPr>
              <a:t>Le stockage se fait de manière hydraulique dans un réservoir et l'eau est ensuite distribuée par gravité au besoin.</a:t>
            </a:r>
          </a:p>
          <a:p>
            <a:pPr algn="just" eaLnBrk="0" hangingPunct="0">
              <a:spcBef>
                <a:spcPct val="20000"/>
              </a:spcBef>
            </a:pPr>
            <a:endParaRPr lang="fr-FR" altLang="zh-CN" sz="2800" dirty="0" smtClean="0">
              <a:solidFill>
                <a:srgbClr val="000000"/>
              </a:solidFill>
              <a:effectLst>
                <a:outerShdw blurRad="38100" dist="38100" dir="2700000" algn="tl">
                  <a:srgbClr val="C0C0C0"/>
                </a:outerShdw>
              </a:effectLst>
              <a:latin typeface="Arial" charset="0"/>
              <a:ea typeface="SimSun" pitchFamily="2" charset="-122"/>
              <a:cs typeface="Arial" charset="0"/>
            </a:endParaRPr>
          </a:p>
          <a:p>
            <a:pPr eaLnBrk="0" hangingPunct="0">
              <a:spcBef>
                <a:spcPct val="50000"/>
              </a:spcBef>
            </a:pPr>
            <a:endParaRPr lang="en-US" sz="2700" dirty="0">
              <a:latin typeface="Arial" pitchFamily="34" charset="0"/>
            </a:endParaRPr>
          </a:p>
        </p:txBody>
      </p:sp>
      <p:sp>
        <p:nvSpPr>
          <p:cNvPr id="2054" name="Text Box 32"/>
          <p:cNvSpPr txBox="1">
            <a:spLocks noChangeArrowheads="1"/>
          </p:cNvSpPr>
          <p:nvPr/>
        </p:nvSpPr>
        <p:spPr bwMode="auto">
          <a:xfrm>
            <a:off x="20069209" y="3116134"/>
            <a:ext cx="10210766" cy="19931202"/>
          </a:xfrm>
          <a:prstGeom prst="rect">
            <a:avLst/>
          </a:prstGeom>
          <a:solidFill>
            <a:schemeClr val="bg1"/>
          </a:solidFill>
          <a:ln w="9525">
            <a:noFill/>
            <a:miter lim="800000"/>
            <a:headEnd/>
            <a:tailEnd/>
          </a:ln>
        </p:spPr>
        <p:txBody>
          <a:bodyPr lIns="347472" tIns="347472" rIns="347472" bIns="347472"/>
          <a:lstStyle/>
          <a:p>
            <a:pPr algn="just">
              <a:buFontTx/>
              <a:buNone/>
            </a:pPr>
            <a:r>
              <a:rPr lang="fr-FR" sz="2600" dirty="0" smtClean="0">
                <a:latin typeface="Arial" pitchFamily="34" charset="0"/>
              </a:rPr>
              <a:t>Nous avons donc une installation représentative de SPPV de puissance qui peut nous irrigué de 01 hectare jusqu'à 5 Hectare. Néanmoins pour une étude de dimensionnement optimal, ces installations nécessite un suivi scientifique et par conséquents une génération d’une base de données expérimentales représentatifs du milieu saharien. C’est dans ce contexte que nous développons un banc d’essai expérimental pour le suivi scientifique et l'enregistrement en temps réel des paramètres les plus important du SPPV, radiométriques, électriques et hydrauliques que nous illustrons dans sa première version par la figure 7.ci-dessus</a:t>
            </a:r>
            <a:endParaRPr lang="fr-FR" sz="2600" dirty="0" smtClean="0"/>
          </a:p>
          <a:p>
            <a:pPr algn="just">
              <a:buFontTx/>
              <a:buNone/>
            </a:pPr>
            <a:endParaRPr lang="fr-FR" sz="2800" dirty="0" smtClean="0"/>
          </a:p>
          <a:p>
            <a:pPr algn="just">
              <a:buFontTx/>
              <a:buNone/>
            </a:pPr>
            <a:endParaRPr lang="fr-FR" sz="2800" dirty="0" smtClean="0"/>
          </a:p>
          <a:p>
            <a:pPr algn="just">
              <a:buFontTx/>
              <a:buNone/>
            </a:pPr>
            <a:endParaRPr lang="fr-FR" sz="2800" dirty="0" smtClean="0"/>
          </a:p>
          <a:p>
            <a:pPr algn="just">
              <a:buFontTx/>
              <a:buNone/>
            </a:pPr>
            <a:endParaRPr lang="fr-FR" sz="2800" dirty="0" smtClean="0"/>
          </a:p>
          <a:p>
            <a:pPr algn="just">
              <a:buFontTx/>
              <a:buNone/>
            </a:pPr>
            <a:endParaRPr lang="fr-FR" sz="2800" dirty="0" smtClean="0"/>
          </a:p>
          <a:p>
            <a:pPr algn="just">
              <a:buFontTx/>
              <a:buNone/>
            </a:pPr>
            <a:endParaRPr lang="fr-FR" sz="2800" dirty="0" smtClean="0"/>
          </a:p>
          <a:p>
            <a:pPr algn="just">
              <a:buFontTx/>
              <a:buNone/>
            </a:pPr>
            <a:endParaRPr lang="fr-FR" sz="2800" dirty="0" smtClean="0"/>
          </a:p>
          <a:p>
            <a:pPr algn="ctr">
              <a:defRPr/>
            </a:pPr>
            <a:r>
              <a:rPr lang="fr-FR" sz="1800" dirty="0" smtClean="0">
                <a:effectLst>
                  <a:outerShdw blurRad="38100" dist="38100" dir="2700000" algn="tl">
                    <a:srgbClr val="C0C0C0"/>
                  </a:outerShdw>
                </a:effectLst>
                <a:latin typeface="Arial" pitchFamily="34" charset="0"/>
              </a:rPr>
              <a:t>        </a:t>
            </a:r>
          </a:p>
          <a:p>
            <a:pPr algn="ctr">
              <a:defRPr/>
            </a:pPr>
            <a:r>
              <a:rPr lang="fr-FR" sz="1600" dirty="0" smtClean="0">
                <a:effectLst>
                  <a:outerShdw blurRad="38100" dist="38100" dir="2700000" algn="tl">
                    <a:srgbClr val="C0C0C0"/>
                  </a:outerShdw>
                </a:effectLst>
                <a:latin typeface="Arial" pitchFamily="34" charset="0"/>
              </a:rPr>
              <a:t>                              Fig.7: Le banc expérimental didactique d’un SPPV</a:t>
            </a:r>
            <a:endParaRPr lang="fr-FR" sz="1600" b="1" dirty="0" smtClean="0">
              <a:latin typeface="Arial" pitchFamily="34" charset="0"/>
            </a:endParaRPr>
          </a:p>
          <a:p>
            <a:pPr>
              <a:defRPr/>
            </a:pPr>
            <a:r>
              <a:rPr lang="fr-FR" sz="3600" b="1" dirty="0" smtClean="0">
                <a:solidFill>
                  <a:srgbClr val="FF0000"/>
                </a:solidFill>
                <a:latin typeface="Arial" pitchFamily="34" charset="0"/>
              </a:rPr>
              <a:t>Le banc d'essai comprend :</a:t>
            </a:r>
            <a:r>
              <a:rPr lang="fr-FR" sz="3600" b="1" dirty="0" smtClean="0">
                <a:latin typeface="Arial" pitchFamily="34" charset="0"/>
              </a:rPr>
              <a:t> </a:t>
            </a:r>
          </a:p>
          <a:p>
            <a:pPr>
              <a:buFont typeface="Wingdings" pitchFamily="2" charset="2"/>
              <a:buChar char="Ø"/>
              <a:defRPr/>
            </a:pPr>
            <a:r>
              <a:rPr lang="fr-FR" sz="2600" dirty="0" smtClean="0">
                <a:latin typeface="Arial" pitchFamily="34" charset="0"/>
              </a:rPr>
              <a:t>Le système d’acquisition de données (SAD) est piloté par microordinateur qui pilote et gère tout le banc d’essai de l’expérimentation via un logiciel LOGIPPV conçu spécialement, et avec  un pas de scrutation est de 30 s; </a:t>
            </a:r>
          </a:p>
          <a:p>
            <a:pPr>
              <a:buFont typeface="Wingdings" pitchFamily="2" charset="2"/>
              <a:buChar char="Ø"/>
              <a:defRPr/>
            </a:pPr>
            <a:r>
              <a:rPr lang="fr-FR" sz="2600" dirty="0" smtClean="0">
                <a:latin typeface="Arial" pitchFamily="34" charset="0"/>
              </a:rPr>
              <a:t>Des Capteurs de tension et de courant du GPV ;</a:t>
            </a:r>
          </a:p>
          <a:p>
            <a:pPr>
              <a:buFont typeface="Wingdings" pitchFamily="2" charset="2"/>
              <a:buChar char="Ø"/>
              <a:defRPr/>
            </a:pPr>
            <a:r>
              <a:rPr lang="fr-FR" sz="2600" dirty="0" smtClean="0">
                <a:latin typeface="Arial" pitchFamily="34" charset="0"/>
              </a:rPr>
              <a:t> Des Compteur numérique et analogique ; </a:t>
            </a:r>
          </a:p>
          <a:p>
            <a:pPr>
              <a:buFont typeface="Wingdings" pitchFamily="2" charset="2"/>
              <a:buChar char="Ø"/>
              <a:defRPr/>
            </a:pPr>
            <a:r>
              <a:rPr lang="fr-FR" sz="2600" dirty="0" smtClean="0">
                <a:latin typeface="Arial" pitchFamily="34" charset="0"/>
              </a:rPr>
              <a:t> Des Transmetteur de pression pour la mesure de la  HMT;</a:t>
            </a:r>
          </a:p>
          <a:p>
            <a:pPr>
              <a:buFont typeface="Wingdings" pitchFamily="2" charset="2"/>
              <a:buChar char="Ø"/>
              <a:defRPr/>
            </a:pPr>
            <a:r>
              <a:rPr lang="fr-FR" sz="2600" dirty="0" smtClean="0">
                <a:latin typeface="Arial" pitchFamily="34" charset="0"/>
              </a:rPr>
              <a:t> Des shunts de mesure de courants ;</a:t>
            </a:r>
          </a:p>
          <a:p>
            <a:pPr>
              <a:buFont typeface="Wingdings" pitchFamily="2" charset="2"/>
              <a:buChar char="Ø"/>
              <a:defRPr/>
            </a:pPr>
            <a:r>
              <a:rPr lang="fr-FR" sz="2600" dirty="0" smtClean="0">
                <a:latin typeface="Arial" pitchFamily="34" charset="0"/>
              </a:rPr>
              <a:t> Une cellule calibrée  et /ou </a:t>
            </a:r>
            <a:r>
              <a:rPr lang="fr-FR" sz="2600" dirty="0" err="1" smtClean="0">
                <a:latin typeface="Arial" pitchFamily="34" charset="0"/>
              </a:rPr>
              <a:t>pyranométre</a:t>
            </a:r>
            <a:r>
              <a:rPr lang="fr-FR" sz="2600" dirty="0" smtClean="0">
                <a:latin typeface="Arial" pitchFamily="34" charset="0"/>
              </a:rPr>
              <a:t> pour la mesure de l’éclairement sur le plan des modules PV Watt /m2; </a:t>
            </a:r>
          </a:p>
          <a:p>
            <a:pPr>
              <a:buFont typeface="Wingdings" pitchFamily="2" charset="2"/>
              <a:buChar char="Ø"/>
              <a:defRPr/>
            </a:pPr>
            <a:r>
              <a:rPr lang="fr-FR" sz="2600" dirty="0" smtClean="0">
                <a:latin typeface="Arial" pitchFamily="34" charset="0"/>
              </a:rPr>
              <a:t> Thermocouples pour la mesure de la température ;</a:t>
            </a:r>
          </a:p>
          <a:p>
            <a:pPr>
              <a:buFont typeface="Wingdings" pitchFamily="2" charset="2"/>
              <a:buChar char="Ø"/>
              <a:defRPr/>
            </a:pPr>
            <a:r>
              <a:rPr lang="fr-FR" sz="2600" dirty="0" smtClean="0">
                <a:latin typeface="Arial" pitchFamily="34" charset="0"/>
              </a:rPr>
              <a:t> </a:t>
            </a:r>
            <a:r>
              <a:rPr lang="fr-FR" sz="2600" dirty="0" err="1" smtClean="0">
                <a:latin typeface="Arial" pitchFamily="34" charset="0"/>
              </a:rPr>
              <a:t>Scopmetre</a:t>
            </a:r>
            <a:r>
              <a:rPr lang="fr-FR" sz="2600" dirty="0" smtClean="0">
                <a:latin typeface="Arial" pitchFamily="34" charset="0"/>
              </a:rPr>
              <a:t> à mémoire pour la mesure du Vs et Is ;</a:t>
            </a:r>
          </a:p>
          <a:p>
            <a:pPr>
              <a:buFont typeface="Wingdings" pitchFamily="2" charset="2"/>
              <a:buChar char="Ø"/>
              <a:defRPr/>
            </a:pPr>
            <a:r>
              <a:rPr lang="fr-FR" sz="2600" dirty="0" smtClean="0">
                <a:latin typeface="Arial" pitchFamily="34" charset="0"/>
              </a:rPr>
              <a:t> Compteur de débit  numérique et analogique pour la mesure du débit instantané et cumulé</a:t>
            </a:r>
          </a:p>
          <a:p>
            <a:pPr>
              <a:buFont typeface="Wingdings" pitchFamily="2" charset="2"/>
              <a:buChar char="Ø"/>
              <a:defRPr/>
            </a:pPr>
            <a:r>
              <a:rPr lang="fr-FR" sz="2600" dirty="0" smtClean="0">
                <a:latin typeface="Arial" pitchFamily="34" charset="0"/>
              </a:rPr>
              <a:t>( Le débitmètre numérique en cours) </a:t>
            </a:r>
          </a:p>
          <a:p>
            <a:pPr algn="just">
              <a:buFont typeface="Wingdings" pitchFamily="2" charset="2"/>
              <a:buChar char="q"/>
              <a:defRPr/>
            </a:pPr>
            <a:r>
              <a:rPr lang="fr-FR" sz="2600" dirty="0" smtClean="0">
                <a:latin typeface="Arial" pitchFamily="34" charset="0"/>
              </a:rPr>
              <a:t>Nous avons reçu récemment</a:t>
            </a:r>
          </a:p>
          <a:p>
            <a:pPr algn="just">
              <a:defRPr/>
            </a:pPr>
            <a:r>
              <a:rPr lang="fr-FR" sz="2600" dirty="0" smtClean="0">
                <a:latin typeface="Arial" pitchFamily="34" charset="0"/>
              </a:rPr>
              <a:t>Un équipement universel de</a:t>
            </a:r>
          </a:p>
          <a:p>
            <a:pPr algn="just">
              <a:defRPr/>
            </a:pPr>
            <a:r>
              <a:rPr lang="fr-FR" sz="2600" dirty="0" smtClean="0">
                <a:latin typeface="Arial" pitchFamily="34" charset="0"/>
              </a:rPr>
              <a:t>mesure de  courants DC et AC</a:t>
            </a:r>
          </a:p>
          <a:p>
            <a:pPr algn="just">
              <a:defRPr/>
            </a:pPr>
            <a:r>
              <a:rPr lang="fr-FR" sz="2600" dirty="0" smtClean="0">
                <a:latin typeface="Arial" pitchFamily="34" charset="0"/>
              </a:rPr>
              <a:t>de tension DC et AC, de puissance    </a:t>
            </a:r>
          </a:p>
          <a:p>
            <a:pPr algn="just">
              <a:defRPr/>
            </a:pPr>
            <a:r>
              <a:rPr lang="fr-FR" sz="2600" dirty="0" smtClean="0">
                <a:latin typeface="Arial" pitchFamily="34" charset="0"/>
              </a:rPr>
              <a:t>menu également de la mesure de</a:t>
            </a:r>
          </a:p>
          <a:p>
            <a:pPr algn="just">
              <a:defRPr/>
            </a:pPr>
            <a:r>
              <a:rPr lang="fr-FR" sz="2600" dirty="0" smtClean="0">
                <a:latin typeface="Arial" pitchFamily="34" charset="0"/>
              </a:rPr>
              <a:t>l’éclairement et de la température Tc</a:t>
            </a:r>
          </a:p>
          <a:p>
            <a:pPr algn="just">
              <a:defRPr/>
            </a:pPr>
            <a:r>
              <a:rPr lang="fr-FR" sz="2600" dirty="0" smtClean="0">
                <a:latin typeface="Arial" pitchFamily="34" charset="0"/>
              </a:rPr>
              <a:t>appelé le </a:t>
            </a:r>
            <a:r>
              <a:rPr lang="fr-FR" sz="2600" dirty="0" err="1" smtClean="0">
                <a:latin typeface="Arial" pitchFamily="34" charset="0"/>
              </a:rPr>
              <a:t>Grenntest</a:t>
            </a:r>
            <a:r>
              <a:rPr lang="fr-FR" sz="2600" dirty="0" smtClean="0">
                <a:latin typeface="Arial" pitchFamily="34" charset="0"/>
              </a:rPr>
              <a:t> FTV100 dédié</a:t>
            </a:r>
          </a:p>
          <a:p>
            <a:pPr algn="just">
              <a:defRPr/>
            </a:pPr>
            <a:r>
              <a:rPr lang="fr-FR" sz="2600" dirty="0" smtClean="0">
                <a:latin typeface="Arial" pitchFamily="34" charset="0"/>
              </a:rPr>
              <a:t>uniquement aux installations</a:t>
            </a:r>
          </a:p>
          <a:p>
            <a:pPr algn="just">
              <a:defRPr/>
            </a:pPr>
            <a:r>
              <a:rPr lang="fr-FR" sz="2600" dirty="0" smtClean="0">
                <a:latin typeface="Arial" pitchFamily="34" charset="0"/>
              </a:rPr>
              <a:t>photovoltaïque, que nous illustrons</a:t>
            </a:r>
          </a:p>
          <a:p>
            <a:pPr algn="just">
              <a:defRPr/>
            </a:pPr>
            <a:r>
              <a:rPr lang="fr-FR" sz="2600" dirty="0" smtClean="0">
                <a:latin typeface="Arial" pitchFamily="34" charset="0"/>
              </a:rPr>
              <a:t>ci contre dans la figure 8, </a:t>
            </a:r>
            <a:r>
              <a:rPr lang="fr-FR" sz="2600" dirty="0" smtClean="0">
                <a:latin typeface="Arial" pitchFamily="34" charset="0"/>
              </a:rPr>
              <a:t>l’</a:t>
            </a:r>
            <a:r>
              <a:rPr lang="fr-FR" sz="2600" dirty="0" err="1" smtClean="0">
                <a:latin typeface="Arial" pitchFamily="34" charset="0"/>
              </a:rPr>
              <a:t>equipement</a:t>
            </a:r>
            <a:r>
              <a:rPr lang="fr-FR" sz="2600" dirty="0" smtClean="0">
                <a:latin typeface="Arial" pitchFamily="34" charset="0"/>
              </a:rPr>
              <a:t> </a:t>
            </a:r>
            <a:endParaRPr lang="fr-FR" sz="2600" dirty="0" smtClean="0">
              <a:latin typeface="Arial" pitchFamily="34" charset="0"/>
            </a:endParaRPr>
          </a:p>
          <a:p>
            <a:pPr algn="just">
              <a:defRPr/>
            </a:pPr>
            <a:r>
              <a:rPr lang="fr-FR" sz="2600" dirty="0" smtClean="0">
                <a:latin typeface="Arial" pitchFamily="34" charset="0"/>
              </a:rPr>
              <a:t>est installé est installé </a:t>
            </a:r>
            <a:r>
              <a:rPr lang="fr-FR" sz="2600" dirty="0" smtClean="0">
                <a:latin typeface="Arial" pitchFamily="34" charset="0"/>
              </a:rPr>
              <a:t>récemment.   </a:t>
            </a:r>
            <a:endParaRPr lang="fr-FR" sz="2600" dirty="0" smtClean="0">
              <a:latin typeface="Arial" pitchFamily="34" charset="0"/>
            </a:endParaRPr>
          </a:p>
          <a:p>
            <a:pPr algn="just">
              <a:defRPr/>
            </a:pPr>
            <a:r>
              <a:rPr lang="fr-FR" sz="2600" b="1" dirty="0" smtClean="0">
                <a:effectLst>
                  <a:outerShdw blurRad="38100" dist="38100" dir="2700000" algn="tl">
                    <a:srgbClr val="C0C0C0"/>
                  </a:outerShdw>
                </a:effectLst>
                <a:latin typeface="Arial" pitchFamily="34" charset="0"/>
              </a:rPr>
              <a:t>                                                                 </a:t>
            </a:r>
          </a:p>
          <a:p>
            <a:pPr algn="just">
              <a:defRPr/>
            </a:pPr>
            <a:r>
              <a:rPr lang="fr-FR" sz="2600" b="1" dirty="0" smtClean="0">
                <a:effectLst>
                  <a:outerShdw blurRad="38100" dist="38100" dir="2700000" algn="tl">
                    <a:srgbClr val="C0C0C0"/>
                  </a:outerShdw>
                </a:effectLst>
                <a:latin typeface="Arial" pitchFamily="34" charset="0"/>
              </a:rPr>
              <a:t>                                                                       </a:t>
            </a:r>
            <a:r>
              <a:rPr lang="fr-FR" sz="1600" dirty="0" smtClean="0">
                <a:effectLst>
                  <a:outerShdw blurRad="38100" dist="38100" dir="2700000" algn="tl">
                    <a:srgbClr val="C0C0C0"/>
                  </a:outerShdw>
                </a:effectLst>
                <a:latin typeface="Arial" pitchFamily="34" charset="0"/>
              </a:rPr>
              <a:t>Fig.8: Le </a:t>
            </a:r>
            <a:r>
              <a:rPr lang="fr-FR" sz="1600" dirty="0" err="1" smtClean="0">
                <a:effectLst>
                  <a:outerShdw blurRad="38100" dist="38100" dir="2700000" algn="tl">
                    <a:srgbClr val="C0C0C0"/>
                  </a:outerShdw>
                </a:effectLst>
                <a:latin typeface="Arial" pitchFamily="34" charset="0"/>
              </a:rPr>
              <a:t>greentest</a:t>
            </a:r>
            <a:r>
              <a:rPr lang="fr-FR" sz="1600" dirty="0" smtClean="0">
                <a:effectLst>
                  <a:outerShdw blurRad="38100" dist="38100" dir="2700000" algn="tl">
                    <a:srgbClr val="C0C0C0"/>
                  </a:outerShdw>
                </a:effectLst>
                <a:latin typeface="Arial" pitchFamily="34" charset="0"/>
              </a:rPr>
              <a:t> FTV 100</a:t>
            </a:r>
            <a:endParaRPr lang="fr-FR" sz="2600" dirty="0" smtClean="0">
              <a:latin typeface="Arial" pitchFamily="34" charset="0"/>
            </a:endParaRPr>
          </a:p>
          <a:p>
            <a:pPr algn="just">
              <a:defRPr/>
            </a:pPr>
            <a:r>
              <a:rPr lang="fr-FR" sz="2600" dirty="0" smtClean="0">
                <a:latin typeface="Arial" pitchFamily="34" charset="0"/>
              </a:rPr>
              <a:t> </a:t>
            </a:r>
            <a:endParaRPr lang="fr-FR" sz="2600" dirty="0" smtClean="0"/>
          </a:p>
        </p:txBody>
      </p:sp>
      <p:sp>
        <p:nvSpPr>
          <p:cNvPr id="2056" name="Text Box 36"/>
          <p:cNvSpPr txBox="1">
            <a:spLocks noChangeArrowheads="1"/>
          </p:cNvSpPr>
          <p:nvPr/>
        </p:nvSpPr>
        <p:spPr bwMode="auto">
          <a:xfrm>
            <a:off x="0" y="17403735"/>
            <a:ext cx="10353641" cy="10625264"/>
          </a:xfrm>
          <a:prstGeom prst="rect">
            <a:avLst/>
          </a:prstGeom>
          <a:solidFill>
            <a:schemeClr val="bg1"/>
          </a:solidFill>
          <a:ln w="9525">
            <a:noFill/>
            <a:miter lim="800000"/>
            <a:headEnd/>
            <a:tailEnd/>
          </a:ln>
        </p:spPr>
        <p:txBody>
          <a:bodyPr lIns="347472" tIns="347472" rIns="347472" bIns="347472"/>
          <a:lstStyle/>
          <a:p>
            <a:pPr eaLnBrk="0" hangingPunct="0">
              <a:spcBef>
                <a:spcPct val="20000"/>
              </a:spcBef>
            </a:pPr>
            <a:r>
              <a:rPr lang="en-GB" sz="3600" b="1" dirty="0" smtClean="0">
                <a:solidFill>
                  <a:srgbClr val="FF0000"/>
                </a:solidFill>
                <a:latin typeface="Arial" pitchFamily="34" charset="0"/>
              </a:rPr>
              <a:t>But</a:t>
            </a:r>
          </a:p>
          <a:p>
            <a:pPr algn="just" eaLnBrk="0" hangingPunct="0">
              <a:spcBef>
                <a:spcPct val="20000"/>
              </a:spcBef>
            </a:pPr>
            <a:r>
              <a:rPr lang="fr-FR" sz="2600" dirty="0" smtClean="0">
                <a:latin typeface="Arial" pitchFamily="34" charset="0"/>
              </a:rPr>
              <a:t>Malgré la disponibilité depuis des années déjà des SPPV et qui ont permis une amélioration notable des conditions </a:t>
            </a:r>
            <a:r>
              <a:rPr lang="fr-FR" sz="2600" dirty="0" smtClean="0">
                <a:solidFill>
                  <a:schemeClr val="tx2"/>
                </a:solidFill>
                <a:latin typeface="Arial" pitchFamily="34" charset="0"/>
              </a:rPr>
              <a:t>de</a:t>
            </a:r>
            <a:r>
              <a:rPr lang="fr-FR" sz="2600" dirty="0" smtClean="0">
                <a:latin typeface="Arial" pitchFamily="34" charset="0"/>
              </a:rPr>
              <a:t> vie et notamment dans les régions isolées. L’expérience du terrain avec ces systèmes n’est pas toujours entièrement satisfaisante. Et cela à cause d’un manque de systèmes de suivi (Système d’acquisition de données, banc d’essai expérimental) par conséquents de données expérimentales fiables et exploitable. Le coût élève d’un système de pompage PV, nous pousse davantage avant d’entreprendre toute étude subséquente de ses performances, un meilleur dimensionnement possible de ses éléments. De ce fait, sa puissance doit être déterminer de façon précise, une adaptation de puissance entre les différents éléments de la chaîne PV afin de réduire son coût. Une utilisation optimale de son générateur PV, l’orientation optimale du champ photovoltaïque et la maximation du gain énergétique incident sur les panneaux PV est des soucis majeurs de tous </a:t>
            </a:r>
            <a:r>
              <a:rPr lang="fr-FR" sz="2600" dirty="0" err="1" smtClean="0">
                <a:latin typeface="Arial" pitchFamily="34" charset="0"/>
              </a:rPr>
              <a:t>photovoltaïcien</a:t>
            </a:r>
            <a:r>
              <a:rPr lang="fr-FR" sz="2600" dirty="0" smtClean="0">
                <a:latin typeface="Arial" pitchFamily="34" charset="0"/>
              </a:rPr>
              <a:t> dans la réalisation des systèmes pompages PV.</a:t>
            </a:r>
            <a:r>
              <a:rPr lang="fr-FR" sz="2600" dirty="0" smtClean="0">
                <a:solidFill>
                  <a:schemeClr val="tx2"/>
                </a:solidFill>
                <a:latin typeface="Arial" pitchFamily="34" charset="0"/>
              </a:rPr>
              <a:t> Plusieurs travaux sur le dimensionnement et l’optimisation des systèmes de pompage PV et notamment sur le gain énergétique ont été publiés. Ces travaux se basent sur la simulation du fonctionnement de chaque composante des SPPV. Cependant ces programmes nécessitent des données expérimentales qui ne sont pas faciles à obtenir. Donc la</a:t>
            </a:r>
            <a:r>
              <a:rPr lang="fr-FR" sz="2600" dirty="0" smtClean="0">
                <a:latin typeface="Arial" pitchFamily="34" charset="0"/>
              </a:rPr>
              <a:t> génération de la base de données expérimentales devient un objectif primordial. </a:t>
            </a:r>
            <a:endParaRPr lang="en-AU" sz="2600" dirty="0">
              <a:latin typeface="Arial" pitchFamily="34" charset="0"/>
            </a:endParaRPr>
          </a:p>
        </p:txBody>
      </p:sp>
      <p:sp>
        <p:nvSpPr>
          <p:cNvPr id="2057" name="Text Box 37"/>
          <p:cNvSpPr txBox="1">
            <a:spLocks noChangeArrowheads="1"/>
          </p:cNvSpPr>
          <p:nvPr/>
        </p:nvSpPr>
        <p:spPr bwMode="auto">
          <a:xfrm>
            <a:off x="0" y="28333748"/>
            <a:ext cx="10425079" cy="14474776"/>
          </a:xfrm>
          <a:prstGeom prst="rect">
            <a:avLst/>
          </a:prstGeom>
          <a:solidFill>
            <a:schemeClr val="bg1"/>
          </a:solidFill>
          <a:ln w="9525">
            <a:noFill/>
            <a:miter lim="800000"/>
            <a:headEnd/>
            <a:tailEnd/>
          </a:ln>
        </p:spPr>
        <p:txBody>
          <a:bodyPr lIns="347472" tIns="347472" rIns="347472" bIns="347472"/>
          <a:lstStyle/>
          <a:p>
            <a:pPr marL="275806" indent="-275806" eaLnBrk="0" hangingPunct="0">
              <a:spcBef>
                <a:spcPct val="20000"/>
              </a:spcBef>
            </a:pPr>
            <a:r>
              <a:rPr lang="fr-FR" sz="3600" b="1" dirty="0" smtClean="0">
                <a:solidFill>
                  <a:srgbClr val="FF0000"/>
                </a:solidFill>
                <a:latin typeface="Arial" pitchFamily="34" charset="0"/>
              </a:rPr>
              <a:t>Méthodes et Etude de Dimensionnement </a:t>
            </a:r>
          </a:p>
          <a:p>
            <a:pPr algn="just" eaLnBrk="1" hangingPunct="1">
              <a:buFont typeface="Wingdings" pitchFamily="2" charset="2"/>
              <a:buNone/>
            </a:pPr>
            <a:r>
              <a:rPr lang="fr-FR" sz="2600" dirty="0" smtClean="0">
                <a:latin typeface="Arial" pitchFamily="34" charset="0"/>
              </a:rPr>
              <a:t>On entend par dimensionnement le calcul de la puissance crête du générateur photovoltaïque Pc, la tension de la branche, le courant de la branche, la tension et  le courant globale, les caractéristiques électriques du DC/AC et le choix de la motopompe, la capacité du bassin de stockage d’eau répondant au service requis dans les conditions de référence définies par 3 valeurs :</a:t>
            </a:r>
          </a:p>
          <a:p>
            <a:pPr lvl="1" algn="just" eaLnBrk="1" hangingPunct="1">
              <a:buFont typeface="Wingdings" pitchFamily="2" charset="2"/>
              <a:buChar char="Ø"/>
            </a:pPr>
            <a:r>
              <a:rPr lang="fr-FR" sz="2600" dirty="0" smtClean="0">
                <a:latin typeface="Arial" pitchFamily="34" charset="0"/>
              </a:rPr>
              <a:t>Le volume d’eau journalier à pomper (en m³);</a:t>
            </a:r>
          </a:p>
          <a:p>
            <a:pPr lvl="1" algn="just" eaLnBrk="1" hangingPunct="1">
              <a:buFont typeface="Wingdings" pitchFamily="2" charset="2"/>
              <a:buChar char="Ø"/>
            </a:pPr>
            <a:r>
              <a:rPr lang="fr-FR" sz="2600" dirty="0" smtClean="0">
                <a:latin typeface="Arial" pitchFamily="34" charset="0"/>
              </a:rPr>
              <a:t> La hauteur équivalente de pompage (en mètre);</a:t>
            </a:r>
          </a:p>
          <a:p>
            <a:pPr lvl="1" algn="just" eaLnBrk="1" hangingPunct="1">
              <a:buFont typeface="Wingdings" pitchFamily="2" charset="2"/>
              <a:buChar char="Ø"/>
            </a:pPr>
            <a:r>
              <a:rPr lang="fr-FR" sz="2600" dirty="0" smtClean="0">
                <a:latin typeface="Arial" pitchFamily="34" charset="0"/>
              </a:rPr>
              <a:t> Le rayonnement solaire journalier reçu par le générateur PV (en kWh/m²); </a:t>
            </a:r>
          </a:p>
          <a:p>
            <a:pPr lvl="1" algn="just" eaLnBrk="1" hangingPunct="1">
              <a:buFont typeface="Wingdings" pitchFamily="2" charset="2"/>
              <a:buChar char="Ø"/>
            </a:pPr>
            <a:r>
              <a:rPr lang="fr-FR" sz="2600" dirty="0" smtClean="0">
                <a:latin typeface="Arial" pitchFamily="34" charset="0"/>
              </a:rPr>
              <a:t> Choix des composants (générateur PV (tension et courant exigé, le convertisseur (Puissance nominale, tension, courant), la motopompe, capacité de stockage d’eau, dimension du bassin,…).</a:t>
            </a:r>
          </a:p>
          <a:p>
            <a:pPr lvl="1" algn="just" eaLnBrk="1" hangingPunct="1"/>
            <a:endParaRPr lang="fr-FR" sz="2600" dirty="0" smtClean="0">
              <a:latin typeface="Arial" pitchFamily="34" charset="0"/>
            </a:endParaRPr>
          </a:p>
          <a:p>
            <a:pPr lvl="1" algn="just" eaLnBrk="1" hangingPunct="1"/>
            <a:r>
              <a:rPr lang="fr-FR" sz="2600" dirty="0" smtClean="0">
                <a:latin typeface="Arial" pitchFamily="34" charset="0"/>
              </a:rPr>
              <a:t>Le choix de la motopompe est confirmé et porté à l’aide d’un autre banc d’essai conçu et réalisé à l‘URERMS appelle le banc d’essai de caractérisation des électropompes solaires au niveau de équipe ELN des systèmes et suite à des test de caractérisation de l’électropompe à fréquence variable .  </a:t>
            </a:r>
          </a:p>
          <a:p>
            <a:pPr algn="just" eaLnBrk="1" hangingPunct="1">
              <a:buFont typeface="Wingdings" pitchFamily="2" charset="2"/>
              <a:buNone/>
            </a:pPr>
            <a:endParaRPr lang="fr-FR" sz="2600" dirty="0" smtClean="0">
              <a:latin typeface="Arial" pitchFamily="34" charset="0"/>
            </a:endParaRPr>
          </a:p>
          <a:p>
            <a:pPr algn="just" eaLnBrk="1" hangingPunct="1">
              <a:buFont typeface="Wingdings" pitchFamily="2" charset="2"/>
              <a:buNone/>
            </a:pPr>
            <a:r>
              <a:rPr lang="fr-FR" sz="2600" dirty="0" smtClean="0">
                <a:latin typeface="Arial" pitchFamily="34" charset="0"/>
              </a:rPr>
              <a:t>Nous retiendrons que les fabricants et les distributeurs de pompe solaire dispose d’abaque ou de logiciel  permettant de définir le type de pompe et la puissance photovoltaïque nécessaire répondant aux 3 valeurs  de référence, volume d’eau, hauteur HMT et ensoleillement. Néanmoins, ces méthodes sont très idéales et ne</a:t>
            </a:r>
            <a:r>
              <a:rPr lang="ar-SA" sz="2600" dirty="0" smtClean="0">
                <a:latin typeface="Arial" pitchFamily="34" charset="0"/>
              </a:rPr>
              <a:t> </a:t>
            </a:r>
            <a:r>
              <a:rPr lang="fr-FR" sz="2600" dirty="0" smtClean="0">
                <a:latin typeface="Arial" pitchFamily="34" charset="0"/>
              </a:rPr>
              <a:t>tient pas compte des spécificités de la région et du</a:t>
            </a:r>
            <a:r>
              <a:rPr lang="ar-SA" sz="2600" dirty="0" smtClean="0">
                <a:latin typeface="Arial" pitchFamily="34" charset="0"/>
              </a:rPr>
              <a:t> </a:t>
            </a:r>
            <a:r>
              <a:rPr lang="fr-FR" sz="2600" dirty="0" smtClean="0">
                <a:latin typeface="Arial" pitchFamily="34" charset="0"/>
              </a:rPr>
              <a:t>terrain d’où la nécessité de l’expérimentation des SPPV et la</a:t>
            </a:r>
            <a:r>
              <a:rPr lang="ar-SA" sz="2600" dirty="0" smtClean="0">
                <a:latin typeface="Arial" pitchFamily="34" charset="0"/>
              </a:rPr>
              <a:t> </a:t>
            </a:r>
            <a:r>
              <a:rPr lang="fr-FR" sz="2600" dirty="0" smtClean="0">
                <a:latin typeface="Arial" pitchFamily="34" charset="0"/>
              </a:rPr>
              <a:t>validation des modèles théoriques et des codes de</a:t>
            </a:r>
            <a:r>
              <a:rPr lang="ar-SA" sz="2600" dirty="0" smtClean="0">
                <a:latin typeface="Arial" pitchFamily="34" charset="0"/>
              </a:rPr>
              <a:t> </a:t>
            </a:r>
            <a:r>
              <a:rPr lang="fr-FR" sz="2600" dirty="0" smtClean="0">
                <a:latin typeface="Arial" pitchFamily="34" charset="0"/>
              </a:rPr>
              <a:t>calcul avec les données expérimentales représentatives et réels du milieu saharien</a:t>
            </a:r>
            <a:r>
              <a:rPr lang="fr-FR" sz="2400" dirty="0" smtClean="0">
                <a:latin typeface="Arial" pitchFamily="34" charset="0"/>
              </a:rPr>
              <a:t>.</a:t>
            </a:r>
            <a:endParaRPr lang="fr-FR" sz="2400" b="1" dirty="0" smtClean="0">
              <a:solidFill>
                <a:srgbClr val="FF0000"/>
              </a:solidFill>
              <a:latin typeface="Arial" pitchFamily="34" charset="0"/>
            </a:endParaRPr>
          </a:p>
          <a:p>
            <a:pPr algn="just" eaLnBrk="1" hangingPunct="1">
              <a:buFont typeface="Wingdings" pitchFamily="2" charset="2"/>
              <a:buNone/>
            </a:pPr>
            <a:endParaRPr lang="fr-FR" sz="2600" dirty="0" smtClean="0">
              <a:latin typeface="Arial" pitchFamily="34" charset="0"/>
            </a:endParaRPr>
          </a:p>
          <a:p>
            <a:pPr marL="275806" indent="-275806" eaLnBrk="0" hangingPunct="0">
              <a:spcBef>
                <a:spcPct val="20000"/>
              </a:spcBef>
            </a:pPr>
            <a:endParaRPr lang="fr-FR" sz="2600" dirty="0" smtClean="0">
              <a:solidFill>
                <a:srgbClr val="FF0000"/>
              </a:solidFill>
              <a:latin typeface="Arial" pitchFamily="34" charset="0"/>
            </a:endParaRPr>
          </a:p>
          <a:p>
            <a:pPr lvl="0" algn="just">
              <a:spcBef>
                <a:spcPts val="0"/>
              </a:spcBef>
            </a:pPr>
            <a:endParaRPr lang="fr-FR" sz="2800" dirty="0" smtClean="0"/>
          </a:p>
          <a:p>
            <a:pPr eaLnBrk="0" hangingPunct="0">
              <a:spcBef>
                <a:spcPct val="50000"/>
              </a:spcBef>
            </a:pPr>
            <a:endParaRPr lang="fr-FR" sz="2800" dirty="0" smtClean="0">
              <a:latin typeface="Arial" pitchFamily="34" charset="0"/>
            </a:endParaRPr>
          </a:p>
          <a:p>
            <a:pPr marL="275806" indent="-275806" eaLnBrk="0" hangingPunct="0">
              <a:spcBef>
                <a:spcPct val="50000"/>
              </a:spcBef>
            </a:pPr>
            <a:endParaRPr lang="fr-FR" sz="2700" dirty="0">
              <a:latin typeface="Arial" pitchFamily="34" charset="0"/>
            </a:endParaRPr>
          </a:p>
        </p:txBody>
      </p:sp>
      <p:sp>
        <p:nvSpPr>
          <p:cNvPr id="2058" name="Text Box 40"/>
          <p:cNvSpPr txBox="1">
            <a:spLocks noChangeArrowheads="1"/>
          </p:cNvSpPr>
          <p:nvPr/>
        </p:nvSpPr>
        <p:spPr bwMode="auto">
          <a:xfrm>
            <a:off x="20140647" y="34906044"/>
            <a:ext cx="10139328" cy="7902481"/>
          </a:xfrm>
          <a:prstGeom prst="rect">
            <a:avLst/>
          </a:prstGeom>
          <a:solidFill>
            <a:schemeClr val="bg1"/>
          </a:solidFill>
          <a:ln w="9525">
            <a:noFill/>
            <a:miter lim="800000"/>
            <a:headEnd/>
            <a:tailEnd/>
          </a:ln>
        </p:spPr>
        <p:txBody>
          <a:bodyPr lIns="347472" tIns="347472" rIns="347472" bIns="347472"/>
          <a:lstStyle/>
          <a:p>
            <a:pPr algn="just">
              <a:spcBef>
                <a:spcPts val="600"/>
              </a:spcBef>
            </a:pPr>
            <a:r>
              <a:rPr lang="en-GB" sz="3600" b="1" dirty="0" smtClean="0">
                <a:solidFill>
                  <a:srgbClr val="FF0000"/>
                </a:solidFill>
                <a:latin typeface="Arial" pitchFamily="34" charset="0"/>
              </a:rPr>
              <a:t>Conclusion:</a:t>
            </a:r>
            <a:r>
              <a:rPr lang="fr-FR" sz="3600" dirty="0" smtClean="0">
                <a:solidFill>
                  <a:srgbClr val="FFFF00"/>
                </a:solidFill>
              </a:rPr>
              <a:t> </a:t>
            </a:r>
            <a:endParaRPr lang="ar-SA" sz="3600" dirty="0" smtClean="0">
              <a:solidFill>
                <a:srgbClr val="FFFF00"/>
              </a:solidFill>
            </a:endParaRPr>
          </a:p>
          <a:p>
            <a:pPr algn="just">
              <a:spcBef>
                <a:spcPts val="600"/>
              </a:spcBef>
            </a:pPr>
            <a:r>
              <a:rPr lang="fr-FR" sz="2600" dirty="0" smtClean="0">
                <a:latin typeface="Arial" pitchFamily="34" charset="0"/>
              </a:rPr>
              <a:t>En utilisant les besoins en eau d’une culture donnée et les caractéristiques statique et dynamique du puits d’où l’on tire l’eau, nous avons présenté une méthode générale qui permettra de dimensionner approximativement la pompe d’eau nécessaire pour l’irrigation de cette culture. </a:t>
            </a:r>
          </a:p>
          <a:p>
            <a:pPr algn="just" defTabSz="3292475"/>
            <a:r>
              <a:rPr lang="fr-FR" sz="2600" dirty="0" smtClean="0">
                <a:latin typeface="Arial" pitchFamily="34" charset="0"/>
              </a:rPr>
              <a:t>Les résultats obtenus sont intéressants, ils nous ont permit de déterminer les caractéristiques nominales (puissance, débit, vitesse,…etc.) de la pompe et par conséquent la puissance du générateur PV. Nous avons également insister sur l’importance de l’ expérimentation des SPPV et la génération d’une base de données expérimentales représentatifs du milieu aride. Cette installation réelle représentatif d’un SPPV en milieu aride avec le banc expérimental développé par l’ équipe EPPV peut devenir une plate forme expérimental pour n'importe qu’elle étude envisagée ( simulation, évaluations des performances, étude de dégradation, optimisation, développement de code de calcul, </a:t>
            </a:r>
            <a:r>
              <a:rPr lang="fr-FR" sz="2600" dirty="0" err="1" smtClean="0">
                <a:latin typeface="Arial" pitchFamily="34" charset="0"/>
              </a:rPr>
              <a:t>etc</a:t>
            </a:r>
            <a:r>
              <a:rPr lang="fr-FR" sz="2600" dirty="0" smtClean="0">
                <a:latin typeface="Arial" pitchFamily="34" charset="0"/>
              </a:rPr>
              <a:t>… </a:t>
            </a:r>
            <a:endParaRPr lang="en-GB" sz="2600" b="1" dirty="0">
              <a:solidFill>
                <a:srgbClr val="FF0000"/>
              </a:solidFill>
              <a:latin typeface="Arial" pitchFamily="34" charset="0"/>
            </a:endParaRPr>
          </a:p>
        </p:txBody>
      </p:sp>
      <p:sp>
        <p:nvSpPr>
          <p:cNvPr id="2059" name="Text Box 49"/>
          <p:cNvSpPr txBox="1">
            <a:spLocks noChangeArrowheads="1"/>
          </p:cNvSpPr>
          <p:nvPr/>
        </p:nvSpPr>
        <p:spPr bwMode="auto">
          <a:xfrm>
            <a:off x="10567955" y="3116134"/>
            <a:ext cx="9144064" cy="12501650"/>
          </a:xfrm>
          <a:prstGeom prst="rect">
            <a:avLst/>
          </a:prstGeom>
          <a:solidFill>
            <a:schemeClr val="bg1"/>
          </a:solidFill>
          <a:ln w="9525">
            <a:noFill/>
            <a:miter lim="800000"/>
            <a:headEnd/>
            <a:tailEnd/>
          </a:ln>
        </p:spPr>
        <p:txBody>
          <a:bodyPr lIns="347472" tIns="347472" rIns="347472" bIns="347472"/>
          <a:lstStyle/>
          <a:p>
            <a:pPr marL="275806" indent="-275806" eaLnBrk="0" hangingPunct="0">
              <a:spcBef>
                <a:spcPct val="20000"/>
              </a:spcBef>
            </a:pPr>
            <a:r>
              <a:rPr lang="fr-FR" sz="3600" b="1" dirty="0" smtClean="0">
                <a:solidFill>
                  <a:srgbClr val="FF0000"/>
                </a:solidFill>
                <a:latin typeface="Arial" pitchFamily="34" charset="0"/>
              </a:rPr>
              <a:t>Les critères de qualité d’un SPPV</a:t>
            </a:r>
            <a:r>
              <a:rPr lang="fr-FR" sz="2800" dirty="0" smtClean="0">
                <a:solidFill>
                  <a:schemeClr val="tx2"/>
                </a:solidFill>
                <a:latin typeface="Arial" pitchFamily="34" charset="0"/>
              </a:rPr>
              <a:t/>
            </a:r>
            <a:br>
              <a:rPr lang="fr-FR" sz="2800" dirty="0" smtClean="0">
                <a:solidFill>
                  <a:schemeClr val="tx2"/>
                </a:solidFill>
                <a:latin typeface="Arial" pitchFamily="34" charset="0"/>
              </a:rPr>
            </a:br>
            <a:r>
              <a:rPr lang="fr-FR" sz="2800" dirty="0" smtClean="0">
                <a:solidFill>
                  <a:schemeClr val="tx2"/>
                </a:solidFill>
                <a:latin typeface="Arial" pitchFamily="34" charset="0"/>
              </a:rPr>
              <a:t>-</a:t>
            </a:r>
            <a:r>
              <a:rPr lang="fr-FR" sz="2600" dirty="0" smtClean="0">
                <a:solidFill>
                  <a:schemeClr val="tx2"/>
                </a:solidFill>
                <a:latin typeface="Arial" pitchFamily="34" charset="0"/>
              </a:rPr>
              <a:t>La fiabilité; </a:t>
            </a:r>
            <a:br>
              <a:rPr lang="fr-FR" sz="2600" dirty="0" smtClean="0">
                <a:solidFill>
                  <a:schemeClr val="tx2"/>
                </a:solidFill>
                <a:latin typeface="Arial" pitchFamily="34" charset="0"/>
              </a:rPr>
            </a:br>
            <a:r>
              <a:rPr lang="fr-FR" sz="2600" dirty="0" smtClean="0">
                <a:solidFill>
                  <a:schemeClr val="tx2"/>
                </a:solidFill>
                <a:latin typeface="Arial" pitchFamily="34" charset="0"/>
              </a:rPr>
              <a:t>-Sécurité; </a:t>
            </a:r>
            <a:br>
              <a:rPr lang="fr-FR" sz="2600" dirty="0" smtClean="0">
                <a:solidFill>
                  <a:schemeClr val="tx2"/>
                </a:solidFill>
                <a:latin typeface="Arial" pitchFamily="34" charset="0"/>
              </a:rPr>
            </a:br>
            <a:r>
              <a:rPr lang="fr-FR" sz="2600" dirty="0" smtClean="0">
                <a:solidFill>
                  <a:schemeClr val="tx2"/>
                </a:solidFill>
                <a:latin typeface="Arial" pitchFamily="34" charset="0"/>
              </a:rPr>
              <a:t>-Rendement énergétique; </a:t>
            </a:r>
            <a:br>
              <a:rPr lang="fr-FR" sz="2600" dirty="0" smtClean="0">
                <a:solidFill>
                  <a:schemeClr val="tx2"/>
                </a:solidFill>
                <a:latin typeface="Arial" pitchFamily="34" charset="0"/>
              </a:rPr>
            </a:br>
            <a:r>
              <a:rPr lang="fr-FR" sz="2600" dirty="0" smtClean="0">
                <a:solidFill>
                  <a:schemeClr val="tx2"/>
                </a:solidFill>
                <a:latin typeface="Arial" pitchFamily="34" charset="0"/>
              </a:rPr>
              <a:t>-Facilité d’utilisation; </a:t>
            </a:r>
            <a:br>
              <a:rPr lang="fr-FR" sz="2600" dirty="0" smtClean="0">
                <a:solidFill>
                  <a:schemeClr val="tx2"/>
                </a:solidFill>
                <a:latin typeface="Arial" pitchFamily="34" charset="0"/>
              </a:rPr>
            </a:br>
            <a:r>
              <a:rPr lang="fr-FR" sz="2600" dirty="0" smtClean="0">
                <a:solidFill>
                  <a:schemeClr val="tx2"/>
                </a:solidFill>
                <a:latin typeface="Arial" pitchFamily="34" charset="0"/>
              </a:rPr>
              <a:t>-Facilite d'installation et d'entretien. </a:t>
            </a:r>
          </a:p>
          <a:p>
            <a:pPr marL="275806" indent="-275806" eaLnBrk="0" hangingPunct="0">
              <a:spcBef>
                <a:spcPts val="0"/>
              </a:spcBef>
            </a:pPr>
            <a:r>
              <a:rPr lang="fr-FR" sz="2600" dirty="0" smtClean="0">
                <a:latin typeface="Arial" pitchFamily="34" charset="0"/>
              </a:rPr>
              <a:t>Dans ce poster, nous allons présenter la procédure</a:t>
            </a:r>
          </a:p>
          <a:p>
            <a:pPr marL="275806" indent="-275806" eaLnBrk="0" hangingPunct="0">
              <a:spcBef>
                <a:spcPts val="0"/>
              </a:spcBef>
            </a:pPr>
            <a:r>
              <a:rPr lang="fr-FR" sz="2600" dirty="0" smtClean="0">
                <a:latin typeface="Arial" pitchFamily="34" charset="0"/>
              </a:rPr>
              <a:t>de dimensionnement optimal des systèmes de</a:t>
            </a:r>
            <a:r>
              <a:rPr lang="ar-SA" sz="2600" dirty="0" smtClean="0">
                <a:latin typeface="Arial" pitchFamily="34" charset="0"/>
              </a:rPr>
              <a:t> </a:t>
            </a:r>
            <a:r>
              <a:rPr lang="fr-FR" sz="2600" dirty="0" smtClean="0">
                <a:latin typeface="Arial" pitchFamily="34" charset="0"/>
              </a:rPr>
              <a:t>pompage</a:t>
            </a:r>
            <a:endParaRPr lang="ar-SA" sz="2600" dirty="0" smtClean="0">
              <a:latin typeface="Arial" pitchFamily="34" charset="0"/>
            </a:endParaRPr>
          </a:p>
          <a:p>
            <a:pPr marL="275806" indent="-275806" eaLnBrk="0" hangingPunct="0">
              <a:spcBef>
                <a:spcPts val="0"/>
              </a:spcBef>
            </a:pPr>
            <a:r>
              <a:rPr lang="fr-FR" sz="2600" dirty="0" smtClean="0">
                <a:latin typeface="Arial" pitchFamily="34" charset="0"/>
              </a:rPr>
              <a:t>PV avec une description de l'installation</a:t>
            </a:r>
            <a:r>
              <a:rPr lang="ar-SA" sz="2600" dirty="0" smtClean="0">
                <a:latin typeface="Arial" pitchFamily="34" charset="0"/>
              </a:rPr>
              <a:t> </a:t>
            </a:r>
            <a:r>
              <a:rPr lang="fr-FR" sz="2600" dirty="0" smtClean="0">
                <a:latin typeface="Arial" pitchFamily="34" charset="0"/>
              </a:rPr>
              <a:t>réelle du SPPV</a:t>
            </a:r>
            <a:endParaRPr lang="ar-SA" sz="2600" dirty="0" smtClean="0">
              <a:latin typeface="Arial" pitchFamily="34" charset="0"/>
            </a:endParaRPr>
          </a:p>
          <a:p>
            <a:pPr marL="275806" indent="-275806" eaLnBrk="0" hangingPunct="0">
              <a:spcBef>
                <a:spcPts val="0"/>
              </a:spcBef>
            </a:pPr>
            <a:r>
              <a:rPr lang="fr-FR" sz="2600" dirty="0" smtClean="0">
                <a:latin typeface="Arial" pitchFamily="34" charset="0"/>
              </a:rPr>
              <a:t>et le développement d’un banc d’essai expérimental</a:t>
            </a:r>
          </a:p>
          <a:p>
            <a:pPr marL="275806" indent="-275806" eaLnBrk="0" hangingPunct="0">
              <a:spcBef>
                <a:spcPts val="0"/>
              </a:spcBef>
            </a:pPr>
            <a:r>
              <a:rPr lang="fr-FR" sz="2600" dirty="0" smtClean="0">
                <a:latin typeface="Arial" pitchFamily="34" charset="0"/>
              </a:rPr>
              <a:t>adapté au conditions saharienne; </a:t>
            </a:r>
            <a:endParaRPr lang="ar-SA" sz="2600" dirty="0" smtClean="0">
              <a:latin typeface="Arial" pitchFamily="34" charset="0"/>
            </a:endParaRPr>
          </a:p>
          <a:p>
            <a:pPr marL="275806" indent="-275806" eaLnBrk="0" hangingPunct="0">
              <a:spcBef>
                <a:spcPts val="0"/>
              </a:spcBef>
            </a:pPr>
            <a:r>
              <a:rPr lang="fr-FR" sz="2600" dirty="0" smtClean="0">
                <a:latin typeface="Arial" pitchFamily="34" charset="0"/>
              </a:rPr>
              <a:t>Le dimensionnement d’un</a:t>
            </a:r>
            <a:r>
              <a:rPr lang="ar-SA" sz="2600" dirty="0" smtClean="0">
                <a:latin typeface="Arial" pitchFamily="34" charset="0"/>
              </a:rPr>
              <a:t> </a:t>
            </a:r>
            <a:r>
              <a:rPr lang="fr-FR" sz="2600" dirty="0" smtClean="0">
                <a:latin typeface="Arial" pitchFamily="34" charset="0"/>
              </a:rPr>
              <a:t>SPPV est conformément  aux</a:t>
            </a:r>
            <a:endParaRPr lang="ar-SA" sz="2600" dirty="0" smtClean="0">
              <a:latin typeface="Arial" pitchFamily="34" charset="0"/>
            </a:endParaRPr>
          </a:p>
          <a:p>
            <a:pPr marL="275806" indent="-275806" eaLnBrk="0" hangingPunct="0">
              <a:spcBef>
                <a:spcPts val="0"/>
              </a:spcBef>
            </a:pPr>
            <a:r>
              <a:rPr lang="fr-FR" sz="2600" dirty="0" smtClean="0">
                <a:latin typeface="Arial" pitchFamily="34" charset="0"/>
              </a:rPr>
              <a:t>quatre étapes suivants: </a:t>
            </a:r>
            <a:endParaRPr lang="en-US" sz="2600" dirty="0" smtClean="0">
              <a:latin typeface="Arial" pitchFamily="34" charset="0"/>
            </a:endParaRPr>
          </a:p>
          <a:p>
            <a:pPr lvl="0">
              <a:spcBef>
                <a:spcPts val="0"/>
              </a:spcBef>
              <a:buFont typeface="Wingdings" pitchFamily="2" charset="2"/>
              <a:buChar char="Ø"/>
            </a:pPr>
            <a:r>
              <a:rPr lang="fr-FR" sz="2600" dirty="0" smtClean="0">
                <a:latin typeface="Arial" pitchFamily="34" charset="0"/>
              </a:rPr>
              <a:t>Evaluation des besoins en eau pour la détermination du volume d’eau moyenne journalier  ;</a:t>
            </a:r>
          </a:p>
          <a:p>
            <a:pPr lvl="0">
              <a:spcBef>
                <a:spcPts val="0"/>
              </a:spcBef>
              <a:buFont typeface="Wingdings" pitchFamily="2" charset="2"/>
              <a:buChar char="Ø"/>
            </a:pPr>
            <a:r>
              <a:rPr lang="fr-FR" sz="2600" dirty="0" smtClean="0">
                <a:latin typeface="Arial" pitchFamily="34" charset="0"/>
              </a:rPr>
              <a:t> Estimation de la hauteur manométrique totale du système de pompage PV et le NPSH; </a:t>
            </a:r>
          </a:p>
          <a:p>
            <a:pPr lvl="0">
              <a:spcBef>
                <a:spcPts val="0"/>
              </a:spcBef>
              <a:buFont typeface="Wingdings" pitchFamily="2" charset="2"/>
              <a:buChar char="Ø"/>
            </a:pPr>
            <a:r>
              <a:rPr lang="fr-FR" sz="2600" dirty="0" smtClean="0">
                <a:latin typeface="Arial" pitchFamily="34" charset="0"/>
              </a:rPr>
              <a:t> Détermination et l’analyse hydraulique du système de pompage ;</a:t>
            </a:r>
          </a:p>
          <a:p>
            <a:pPr lvl="0">
              <a:spcBef>
                <a:spcPts val="0"/>
              </a:spcBef>
              <a:buFont typeface="Wingdings" pitchFamily="2" charset="2"/>
              <a:buChar char="Ø"/>
            </a:pPr>
            <a:r>
              <a:rPr lang="fr-FR" sz="2600" dirty="0" smtClean="0">
                <a:latin typeface="Arial" pitchFamily="34" charset="0"/>
              </a:rPr>
              <a:t> Calcul de la puissance crête du générateur PV , le choix de la tension du GPV alimentant le système de pompage PV requis</a:t>
            </a:r>
          </a:p>
          <a:p>
            <a:pPr defTabSz="3292475">
              <a:spcBef>
                <a:spcPts val="0"/>
              </a:spcBef>
            </a:pPr>
            <a:r>
              <a:rPr lang="fr-FR" sz="3600" b="1" dirty="0" smtClean="0">
                <a:solidFill>
                  <a:srgbClr val="FF0000"/>
                </a:solidFill>
                <a:latin typeface="Arial" pitchFamily="34" charset="0"/>
              </a:rPr>
              <a:t>Calcul de l’énergie journalière requise </a:t>
            </a:r>
          </a:p>
          <a:p>
            <a:pPr algn="just" defTabSz="3292475">
              <a:spcBef>
                <a:spcPct val="50000"/>
              </a:spcBef>
            </a:pPr>
            <a:r>
              <a:rPr lang="fr-FR" sz="2600" dirty="0" smtClean="0">
                <a:latin typeface="Arial" pitchFamily="34" charset="0"/>
              </a:rPr>
              <a:t>Une fois les données de base sont disponible nous passons au calcul de l’énergie hydraulique nécessaire exprimé par la formule suivante: </a:t>
            </a:r>
          </a:p>
          <a:p>
            <a:pPr defTabSz="3292475">
              <a:spcBef>
                <a:spcPct val="50000"/>
              </a:spcBef>
            </a:pPr>
            <a:r>
              <a:rPr lang="fr-FR" sz="2600" dirty="0" smtClean="0">
                <a:latin typeface="Arial" pitchFamily="34" charset="0"/>
              </a:rPr>
              <a:t>Avec le Q  c'est le débit  et  H c’est la HMT. </a:t>
            </a:r>
          </a:p>
        </p:txBody>
      </p:sp>
      <p:sp>
        <p:nvSpPr>
          <p:cNvPr id="2070" name="Rectangle 84"/>
          <p:cNvSpPr>
            <a:spLocks noChangeArrowheads="1"/>
          </p:cNvSpPr>
          <p:nvPr/>
        </p:nvSpPr>
        <p:spPr bwMode="auto">
          <a:xfrm>
            <a:off x="1" y="2"/>
            <a:ext cx="30279975" cy="42808525"/>
          </a:xfrm>
          <a:prstGeom prst="rect">
            <a:avLst/>
          </a:prstGeom>
          <a:noFill/>
          <a:ln w="25400">
            <a:solidFill>
              <a:schemeClr val="tx1"/>
            </a:solidFill>
            <a:miter lim="800000"/>
            <a:headEnd/>
            <a:tailEnd/>
          </a:ln>
        </p:spPr>
        <p:txBody>
          <a:bodyPr wrap="none" lIns="88258" tIns="44129" rIns="88258" bIns="44129" anchor="ctr"/>
          <a:lstStyle/>
          <a:p>
            <a:pPr eaLnBrk="0" hangingPunct="0"/>
            <a:endParaRPr lang="fr-FR"/>
          </a:p>
        </p:txBody>
      </p:sp>
      <p:pic>
        <p:nvPicPr>
          <p:cNvPr id="2072" name="Picture 85" descr="Rhh.gif                                                        0001ABB3TRSU                           B999D4B2:"/>
          <p:cNvPicPr>
            <a:picLocks noChangeAspect="1" noChangeArrowheads="1"/>
          </p:cNvPicPr>
          <p:nvPr/>
        </p:nvPicPr>
        <p:blipFill>
          <a:blip r:embed="rId4" cstate="print"/>
          <a:srcRect/>
          <a:stretch>
            <a:fillRect/>
          </a:stretch>
        </p:blipFill>
        <p:spPr bwMode="auto">
          <a:xfrm>
            <a:off x="26498629" y="187176"/>
            <a:ext cx="3571900" cy="2500330"/>
          </a:xfrm>
          <a:prstGeom prst="rect">
            <a:avLst/>
          </a:prstGeom>
          <a:noFill/>
          <a:ln w="9525">
            <a:noFill/>
            <a:miter lim="800000"/>
            <a:headEnd/>
            <a:tailEnd/>
          </a:ln>
        </p:spPr>
      </p:pic>
      <p:sp>
        <p:nvSpPr>
          <p:cNvPr id="31" name="Rectangle 30"/>
          <p:cNvSpPr/>
          <p:nvPr/>
        </p:nvSpPr>
        <p:spPr>
          <a:xfrm>
            <a:off x="4067097" y="0"/>
            <a:ext cx="20859896" cy="581562"/>
          </a:xfrm>
          <a:prstGeom prst="rect">
            <a:avLst/>
          </a:prstGeom>
          <a:noFill/>
        </p:spPr>
        <p:txBody>
          <a:bodyPr wrap="square" lIns="88258" tIns="44129" rIns="88258" bIns="44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2951163">
              <a:defRPr/>
            </a:pPr>
            <a:r>
              <a:rPr lang="fr-FR" sz="3200" b="1" dirty="0" smtClean="0">
                <a:solidFill>
                  <a:srgbClr val="FF0000"/>
                </a:solidFill>
                <a:latin typeface="Arial" pitchFamily="34" charset="0"/>
              </a:rPr>
              <a:t>JOURNEE  d’ETUDE  SUR LA RECHERCHE</a:t>
            </a:r>
            <a:endParaRPr lang="fr-FR" sz="3200" b="1" dirty="0">
              <a:solidFill>
                <a:srgbClr val="FF0000"/>
              </a:solidFill>
              <a:latin typeface="Arial" pitchFamily="34" charset="0"/>
            </a:endParaRPr>
          </a:p>
        </p:txBody>
      </p:sp>
      <p:cxnSp>
        <p:nvCxnSpPr>
          <p:cNvPr id="33" name="Connecteur droit 32"/>
          <p:cNvCxnSpPr/>
          <p:nvPr/>
        </p:nvCxnSpPr>
        <p:spPr bwMode="auto">
          <a:xfrm>
            <a:off x="3567031" y="2973258"/>
            <a:ext cx="21263424"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5" name="Rectangle 34"/>
          <p:cNvSpPr/>
          <p:nvPr/>
        </p:nvSpPr>
        <p:spPr>
          <a:xfrm>
            <a:off x="3709907" y="615805"/>
            <a:ext cx="22360094" cy="2200602"/>
          </a:xfrm>
          <a:prstGeom prst="rect">
            <a:avLst/>
          </a:prstGeom>
        </p:spPr>
        <p:txBody>
          <a:bodyPr wrap="square">
            <a:spAutoFit/>
          </a:bodyPr>
          <a:lstStyle/>
          <a:p>
            <a:pPr algn="ctr"/>
            <a:r>
              <a:rPr lang="fr-FR" sz="4000" b="1" dirty="0" smtClean="0">
                <a:solidFill>
                  <a:srgbClr val="000099"/>
                </a:solidFill>
                <a:latin typeface="Arial" pitchFamily="34" charset="0"/>
              </a:rPr>
              <a:t>L’Expérimentation des Systèmes de Pompage Photovoltaïque, un </a:t>
            </a:r>
            <a:r>
              <a:rPr lang="fr-FR" sz="4000" b="1" dirty="0">
                <a:solidFill>
                  <a:srgbClr val="000099"/>
                </a:solidFill>
                <a:latin typeface="Arial" pitchFamily="34" charset="0"/>
              </a:rPr>
              <a:t>A</a:t>
            </a:r>
            <a:r>
              <a:rPr lang="fr-FR" sz="4000" b="1" dirty="0" smtClean="0">
                <a:solidFill>
                  <a:srgbClr val="000099"/>
                </a:solidFill>
                <a:latin typeface="Arial" pitchFamily="34" charset="0"/>
              </a:rPr>
              <a:t>xe de Recherche </a:t>
            </a:r>
            <a:endParaRPr lang="fr-FR" sz="4000" b="1" dirty="0" smtClean="0">
              <a:solidFill>
                <a:srgbClr val="000099"/>
              </a:solidFill>
              <a:latin typeface="Arial" pitchFamily="34" charset="0"/>
            </a:endParaRPr>
          </a:p>
          <a:p>
            <a:pPr algn="ctr"/>
            <a:r>
              <a:rPr lang="fr-FR" sz="4000" b="1" dirty="0" smtClean="0">
                <a:solidFill>
                  <a:srgbClr val="000099"/>
                </a:solidFill>
                <a:latin typeface="Arial" pitchFamily="34" charset="0"/>
              </a:rPr>
              <a:t>Pour </a:t>
            </a:r>
            <a:r>
              <a:rPr lang="fr-FR" sz="4000" b="1" dirty="0" smtClean="0">
                <a:solidFill>
                  <a:srgbClr val="000099"/>
                </a:solidFill>
                <a:latin typeface="Arial" pitchFamily="34" charset="0"/>
              </a:rPr>
              <a:t>le Développement des banc d’essai expérimental didactique  </a:t>
            </a:r>
            <a:endParaRPr lang="fr-FR" sz="4000" b="1" dirty="0" smtClean="0">
              <a:solidFill>
                <a:srgbClr val="000099"/>
              </a:solidFill>
              <a:latin typeface="Arial" pitchFamily="34" charset="0"/>
            </a:endParaRPr>
          </a:p>
          <a:p>
            <a:pPr algn="ctr"/>
            <a:r>
              <a:rPr lang="en-US" sz="2400" b="1" i="1" dirty="0" smtClean="0">
                <a:latin typeface="Arial" pitchFamily="34" charset="0"/>
              </a:rPr>
              <a:t>A</a:t>
            </a:r>
            <a:r>
              <a:rPr lang="en-US" sz="2400" b="1" i="1" dirty="0" smtClean="0">
                <a:latin typeface="Arial" pitchFamily="34" charset="0"/>
              </a:rPr>
              <a:t>. </a:t>
            </a:r>
            <a:r>
              <a:rPr lang="en-US" sz="2400" b="1" i="1" dirty="0" err="1" smtClean="0">
                <a:latin typeface="Arial" pitchFamily="34" charset="0"/>
              </a:rPr>
              <a:t>Mehdaoui</a:t>
            </a:r>
            <a:r>
              <a:rPr lang="en-US" sz="2400" b="1" i="1" baseline="30000" dirty="0" smtClean="0">
                <a:latin typeface="Arial" pitchFamily="34" charset="0"/>
              </a:rPr>
              <a:t> </a:t>
            </a:r>
            <a:r>
              <a:rPr lang="en-US" sz="2400" b="1" i="1" dirty="0" smtClean="0">
                <a:latin typeface="Arial" pitchFamily="34" charset="0"/>
              </a:rPr>
              <a:t> </a:t>
            </a:r>
            <a:endParaRPr lang="en-US" sz="2400" b="1" dirty="0" smtClean="0">
              <a:latin typeface="Arial" pitchFamily="34" charset="0"/>
            </a:endParaRPr>
          </a:p>
          <a:p>
            <a:pPr algn="ctr"/>
            <a:r>
              <a:rPr lang="fr-FR" sz="1100" b="1" i="1" dirty="0" smtClean="0">
                <a:latin typeface="Arial" pitchFamily="34" charset="0"/>
              </a:rPr>
              <a:t>Unité de Recherche en Energie Renouvelable en Milieu Saharien, BP 478 route de </a:t>
            </a:r>
            <a:r>
              <a:rPr lang="fr-FR" sz="1100" b="1" i="1" dirty="0" err="1" smtClean="0">
                <a:latin typeface="Arial" pitchFamily="34" charset="0"/>
              </a:rPr>
              <a:t>réggane</a:t>
            </a:r>
            <a:r>
              <a:rPr lang="fr-FR" sz="1100" b="1" i="1" dirty="0" smtClean="0">
                <a:latin typeface="Arial" pitchFamily="34" charset="0"/>
              </a:rPr>
              <a:t>, Adrar</a:t>
            </a:r>
            <a:endParaRPr lang="en-US" sz="1100" b="1" dirty="0" smtClean="0">
              <a:latin typeface="Arial" pitchFamily="34" charset="0"/>
            </a:endParaRPr>
          </a:p>
          <a:p>
            <a:pPr algn="ctr"/>
            <a:r>
              <a:rPr lang="fr-FR" sz="1100" b="1" i="1" dirty="0" smtClean="0">
                <a:latin typeface="Arial" pitchFamily="34" charset="0"/>
              </a:rPr>
              <a:t>Email: </a:t>
            </a:r>
            <a:r>
              <a:rPr lang="fr-FR" sz="1100" b="1" i="1" dirty="0" err="1" smtClean="0">
                <a:latin typeface="Arial" pitchFamily="34" charset="0"/>
              </a:rPr>
              <a:t>Mehdaoui_ahmed</a:t>
            </a:r>
            <a:r>
              <a:rPr lang="fr-FR" sz="1100" b="1" i="1" dirty="0" smtClean="0">
                <a:latin typeface="Arial" pitchFamily="34" charset="0"/>
              </a:rPr>
              <a:t>@ yahoo.fr</a:t>
            </a:r>
            <a:endParaRPr lang="en-US" sz="1100" b="1" dirty="0" smtClean="0">
              <a:latin typeface="Arial" pitchFamily="34" charset="0"/>
            </a:endParaRPr>
          </a:p>
          <a:p>
            <a:pPr algn="ctr"/>
            <a:r>
              <a:rPr lang="fr-FR" sz="1100" b="1" dirty="0" smtClean="0">
                <a:latin typeface="Arial" pitchFamily="34" charset="0"/>
              </a:rPr>
              <a:t>	</a:t>
            </a:r>
            <a:r>
              <a:rPr lang="fr-FR" sz="1100" b="1" i="1" dirty="0" smtClean="0">
                <a:latin typeface="Arial" pitchFamily="34" charset="0"/>
              </a:rPr>
              <a:t>	</a:t>
            </a:r>
            <a:endParaRPr lang="en-US" sz="1100" b="1" dirty="0" smtClean="0">
              <a:latin typeface="Arial" pitchFamily="34" charset="0"/>
            </a:endParaRPr>
          </a:p>
        </p:txBody>
      </p:sp>
      <p:pic>
        <p:nvPicPr>
          <p:cNvPr id="37" name="Picture 9"/>
          <p:cNvPicPr>
            <a:picLocks noChangeAspect="1" noChangeArrowheads="1"/>
          </p:cNvPicPr>
          <p:nvPr/>
        </p:nvPicPr>
        <p:blipFill>
          <a:blip r:embed="rId5"/>
          <a:srcRect/>
          <a:stretch>
            <a:fillRect/>
          </a:stretch>
        </p:blipFill>
        <p:spPr bwMode="auto">
          <a:xfrm>
            <a:off x="209446" y="11474380"/>
            <a:ext cx="3071833" cy="5072098"/>
          </a:xfrm>
          <a:prstGeom prst="rect">
            <a:avLst/>
          </a:prstGeom>
          <a:noFill/>
          <a:ln w="9525" algn="ctr">
            <a:noFill/>
            <a:miter lim="800000"/>
            <a:headEnd/>
            <a:tailEnd/>
          </a:ln>
        </p:spPr>
      </p:pic>
      <p:pic>
        <p:nvPicPr>
          <p:cNvPr id="41" name="Picture 2" descr="C:\Users\ahmed\Pictures\Projet_SPPV\PR_meda\10etp\IMG_0018.JPG"/>
          <p:cNvPicPr>
            <a:picLocks noChangeAspect="1" noChangeArrowheads="1"/>
          </p:cNvPicPr>
          <p:nvPr/>
        </p:nvPicPr>
        <p:blipFill>
          <a:blip r:embed="rId6" cstate="print"/>
          <a:srcRect/>
          <a:stretch>
            <a:fillRect/>
          </a:stretch>
        </p:blipFill>
        <p:spPr bwMode="auto">
          <a:xfrm>
            <a:off x="10496517" y="25724742"/>
            <a:ext cx="4786346" cy="5180774"/>
          </a:xfrm>
          <a:prstGeom prst="rect">
            <a:avLst/>
          </a:prstGeom>
          <a:noFill/>
          <a:ln w="9525">
            <a:noFill/>
            <a:miter lim="800000"/>
            <a:headEnd/>
            <a:tailEnd/>
          </a:ln>
        </p:spPr>
      </p:pic>
      <p:pic>
        <p:nvPicPr>
          <p:cNvPr id="40" name="Picture 215" descr="IMG_0009"/>
          <p:cNvPicPr>
            <a:picLocks noChangeAspect="1" noChangeArrowheads="1"/>
          </p:cNvPicPr>
          <p:nvPr/>
        </p:nvPicPr>
        <p:blipFill>
          <a:blip r:embed="rId7" cstate="print"/>
          <a:srcRect/>
          <a:stretch>
            <a:fillRect/>
          </a:stretch>
        </p:blipFill>
        <p:spPr bwMode="auto">
          <a:xfrm>
            <a:off x="15282863" y="31386946"/>
            <a:ext cx="4775602" cy="10603762"/>
          </a:xfrm>
          <a:prstGeom prst="rect">
            <a:avLst/>
          </a:prstGeom>
          <a:noFill/>
          <a:ln w="9525">
            <a:noFill/>
            <a:miter lim="800000"/>
            <a:headEnd/>
            <a:tailEnd/>
          </a:ln>
        </p:spPr>
      </p:pic>
      <p:sp>
        <p:nvSpPr>
          <p:cNvPr id="42" name="ZoneTexte 41"/>
          <p:cNvSpPr txBox="1"/>
          <p:nvPr/>
        </p:nvSpPr>
        <p:spPr>
          <a:xfrm>
            <a:off x="10567955" y="15832098"/>
            <a:ext cx="8929750" cy="646331"/>
          </a:xfrm>
          <a:prstGeom prst="rect">
            <a:avLst/>
          </a:prstGeom>
          <a:noFill/>
        </p:spPr>
        <p:txBody>
          <a:bodyPr wrap="square" rtlCol="1">
            <a:spAutoFit/>
          </a:bodyPr>
          <a:lstStyle/>
          <a:p>
            <a:r>
              <a:rPr lang="fr-FR" sz="3600" b="1" dirty="0" smtClean="0">
                <a:solidFill>
                  <a:srgbClr val="FF0000"/>
                </a:solidFill>
                <a:latin typeface="Arial" pitchFamily="34" charset="0"/>
              </a:rPr>
              <a:t>Description du système de pompage PV  </a:t>
            </a:r>
            <a:endParaRPr lang="ar-DZ" sz="3600" b="1" dirty="0">
              <a:solidFill>
                <a:srgbClr val="FF0000"/>
              </a:solidFill>
              <a:latin typeface="Arial" pitchFamily="34" charset="0"/>
            </a:endParaRPr>
          </a:p>
        </p:txBody>
      </p:sp>
      <p:graphicFrame>
        <p:nvGraphicFramePr>
          <p:cNvPr id="3075" name="Object 157"/>
          <p:cNvGraphicFramePr>
            <a:graphicFrameLocks noChangeAspect="1"/>
          </p:cNvGraphicFramePr>
          <p:nvPr/>
        </p:nvGraphicFramePr>
        <p:xfrm>
          <a:off x="12925409" y="15046280"/>
          <a:ext cx="4857784" cy="500066"/>
        </p:xfrm>
        <a:graphic>
          <a:graphicData uri="http://schemas.openxmlformats.org/presentationml/2006/ole">
            <p:oleObj spid="_x0000_s3119" name="Équation" r:id="rId8" imgW="1409088" imgH="203112" progId="Equation.3">
              <p:embed/>
            </p:oleObj>
          </a:graphicData>
        </a:graphic>
      </p:graphicFrame>
      <p:sp>
        <p:nvSpPr>
          <p:cNvPr id="44" name="Rectangle 43"/>
          <p:cNvSpPr/>
          <p:nvPr/>
        </p:nvSpPr>
        <p:spPr>
          <a:xfrm>
            <a:off x="10567955" y="16546478"/>
            <a:ext cx="9358378" cy="9294852"/>
          </a:xfrm>
          <a:prstGeom prst="rect">
            <a:avLst/>
          </a:prstGeom>
          <a:solidFill>
            <a:schemeClr val="bg1"/>
          </a:solidFill>
        </p:spPr>
        <p:txBody>
          <a:bodyPr wrap="square">
            <a:spAutoFit/>
          </a:bodyPr>
          <a:lstStyle/>
          <a:p>
            <a:pPr marL="58738" indent="-58738" algn="just">
              <a:buFontTx/>
              <a:buNone/>
              <a:defRPr/>
            </a:pPr>
            <a:r>
              <a:rPr lang="fr-FR" sz="2600" dirty="0" smtClean="0">
                <a:latin typeface="Arial" pitchFamily="34" charset="0"/>
              </a:rPr>
              <a:t>Le générateur PV est installé dans la partie est de l’unité. L’orientation est plein sud. Il est incliné à la latitude du lieu du site d’Adrar ; C’est-à-dire 27,8°, favorisant ainsi une production optimal d’énergie annuelle.</a:t>
            </a:r>
          </a:p>
          <a:p>
            <a:pPr marL="58738" indent="-58738" algn="just">
              <a:buFont typeface="Wingdings" pitchFamily="2" charset="2"/>
              <a:buChar char="q"/>
              <a:defRPr/>
            </a:pPr>
            <a:r>
              <a:rPr lang="fr-FR" sz="2600" dirty="0" smtClean="0">
                <a:latin typeface="Arial" pitchFamily="34" charset="0"/>
              </a:rPr>
              <a:t>Le SPPV est constitué d’un générateur PV et d’un onduleur à fréquence variable qui convertit le courant continu produit en courant alternatif, alimentant ainsi la motopompe. L’utilisation à fréquence variable de la motopompe permet le fonctionnement au fil du soleil et par conséquent le débit génère par l’électropompe immergé est fonction de l’éclairement reçu sur le plan des modules PV. Suite  à une étude des besoins réellement exprimés par les utilisateurs locaux nous avons proposé le SPPV suivant (fig.2, fig.3 et fig6) et l’expérimentation du DC/AC de 4 </a:t>
            </a:r>
            <a:r>
              <a:rPr lang="fr-FR" sz="2600" dirty="0" err="1" smtClean="0">
                <a:latin typeface="Arial" pitchFamily="34" charset="0"/>
              </a:rPr>
              <a:t>kva</a:t>
            </a:r>
            <a:r>
              <a:rPr lang="fr-FR" sz="2600" dirty="0" smtClean="0">
                <a:latin typeface="Arial" pitchFamily="34" charset="0"/>
              </a:rPr>
              <a:t> fig.4 et fig5:</a:t>
            </a:r>
          </a:p>
          <a:p>
            <a:pPr>
              <a:buFont typeface="Wingdings" pitchFamily="2" charset="2"/>
              <a:buChar char="Ø"/>
              <a:defRPr/>
            </a:pPr>
            <a:r>
              <a:rPr lang="fr-FR" sz="2600" dirty="0" smtClean="0">
                <a:latin typeface="Arial" pitchFamily="34" charset="0"/>
              </a:rPr>
              <a:t>Un Générateur PV variable de 4,1 </a:t>
            </a:r>
            <a:r>
              <a:rPr lang="fr-FR" sz="2600" dirty="0" err="1" smtClean="0">
                <a:latin typeface="Arial" pitchFamily="34" charset="0"/>
              </a:rPr>
              <a:t>KWc</a:t>
            </a:r>
            <a:r>
              <a:rPr lang="fr-FR" sz="2600" dirty="0" smtClean="0">
                <a:latin typeface="Arial" pitchFamily="34" charset="0"/>
              </a:rPr>
              <a:t> extensible à 5KWc composée de 02 sous générateurs PV (type </a:t>
            </a:r>
            <a:r>
              <a:rPr lang="fr-FR" sz="2600" dirty="0" err="1" smtClean="0">
                <a:latin typeface="Arial" pitchFamily="34" charset="0"/>
              </a:rPr>
              <a:t>Isophoton</a:t>
            </a:r>
            <a:r>
              <a:rPr lang="fr-FR" sz="2600" dirty="0" smtClean="0">
                <a:latin typeface="Arial" pitchFamily="34" charset="0"/>
              </a:rPr>
              <a:t> 75 </a:t>
            </a:r>
            <a:r>
              <a:rPr lang="fr-FR" sz="2600" dirty="0" err="1" smtClean="0">
                <a:latin typeface="Arial" pitchFamily="34" charset="0"/>
              </a:rPr>
              <a:t>Wc</a:t>
            </a:r>
            <a:r>
              <a:rPr lang="fr-FR" sz="2600" dirty="0" smtClean="0">
                <a:latin typeface="Arial" pitchFamily="34" charset="0"/>
              </a:rPr>
              <a:t> et 100 </a:t>
            </a:r>
            <a:r>
              <a:rPr lang="fr-FR" sz="2600" dirty="0" err="1" smtClean="0">
                <a:latin typeface="Arial" pitchFamily="34" charset="0"/>
              </a:rPr>
              <a:t>Wc</a:t>
            </a:r>
            <a:r>
              <a:rPr lang="fr-FR" sz="2600" dirty="0" smtClean="0">
                <a:latin typeface="Arial" pitchFamily="34" charset="0"/>
              </a:rPr>
              <a:t>) ;</a:t>
            </a:r>
          </a:p>
          <a:p>
            <a:pPr>
              <a:buFont typeface="Wingdings" pitchFamily="2" charset="2"/>
              <a:buChar char="Ø"/>
              <a:defRPr/>
            </a:pPr>
            <a:r>
              <a:rPr lang="fr-FR" sz="2600" dirty="0" smtClean="0">
                <a:latin typeface="Arial" pitchFamily="34" charset="0"/>
              </a:rPr>
              <a:t> Un Système de conditionnement de puissance (DC/AC) ; </a:t>
            </a:r>
          </a:p>
          <a:p>
            <a:pPr>
              <a:buFont typeface="Wingdings" pitchFamily="2" charset="2"/>
              <a:buChar char="Ø"/>
              <a:defRPr/>
            </a:pPr>
            <a:r>
              <a:rPr lang="fr-FR" sz="2600" dirty="0" smtClean="0">
                <a:latin typeface="Arial" pitchFamily="34" charset="0"/>
              </a:rPr>
              <a:t> des Electropompes solaire de 0.5 kW, 2.2 </a:t>
            </a:r>
            <a:r>
              <a:rPr lang="fr-FR" sz="2600" dirty="0" err="1" smtClean="0">
                <a:latin typeface="Arial" pitchFamily="34" charset="0"/>
              </a:rPr>
              <a:t>Kwatt</a:t>
            </a:r>
            <a:r>
              <a:rPr lang="fr-FR" sz="2600" dirty="0" smtClean="0">
                <a:latin typeface="Arial" pitchFamily="34" charset="0"/>
              </a:rPr>
              <a:t> à 4 KW</a:t>
            </a:r>
          </a:p>
          <a:p>
            <a:pPr>
              <a:defRPr/>
            </a:pPr>
            <a:r>
              <a:rPr lang="fr-FR" sz="2600" dirty="0" smtClean="0">
                <a:latin typeface="Arial" pitchFamily="34" charset="0"/>
              </a:rPr>
              <a:t> ( Série </a:t>
            </a:r>
            <a:r>
              <a:rPr lang="fr-FR" sz="2600" dirty="0" err="1" smtClean="0">
                <a:latin typeface="Arial" pitchFamily="34" charset="0"/>
              </a:rPr>
              <a:t>Grundfos</a:t>
            </a:r>
            <a:r>
              <a:rPr lang="fr-FR" sz="2600" dirty="0" smtClean="0">
                <a:latin typeface="Arial" pitchFamily="34" charset="0"/>
              </a:rPr>
              <a:t> et la série Lorenz) ;  </a:t>
            </a:r>
          </a:p>
          <a:p>
            <a:pPr>
              <a:buFont typeface="Wingdings" pitchFamily="2" charset="2"/>
              <a:buChar char="Ø"/>
              <a:defRPr/>
            </a:pPr>
            <a:r>
              <a:rPr lang="fr-FR" sz="2600" dirty="0" smtClean="0">
                <a:latin typeface="Arial" pitchFamily="34" charset="0"/>
              </a:rPr>
              <a:t> Un Puits d’eau de seize (16) m de profondeur et une lame d’eau de 07 mètres ;  </a:t>
            </a:r>
          </a:p>
          <a:p>
            <a:pPr>
              <a:buFont typeface="Wingdings" pitchFamily="2" charset="2"/>
              <a:buChar char="Ø"/>
              <a:defRPr/>
            </a:pPr>
            <a:r>
              <a:rPr lang="fr-FR" sz="2600" dirty="0" smtClean="0">
                <a:latin typeface="Arial" pitchFamily="34" charset="0"/>
              </a:rPr>
              <a:t> Un Bassin de stockage d’eau d’une capacité de 80 m</a:t>
            </a:r>
            <a:r>
              <a:rPr lang="fr-FR" sz="2600" baseline="30000" dirty="0" smtClean="0">
                <a:latin typeface="Arial" pitchFamily="34" charset="0"/>
              </a:rPr>
              <a:t>3.</a:t>
            </a:r>
            <a:r>
              <a:rPr lang="fr-FR" sz="2600" dirty="0" smtClean="0">
                <a:solidFill>
                  <a:srgbClr val="FFFF00"/>
                </a:solidFill>
                <a:latin typeface="Arial" pitchFamily="34" charset="0"/>
              </a:rPr>
              <a:t>. </a:t>
            </a:r>
            <a:r>
              <a:rPr lang="fr-FR" sz="2600" dirty="0" smtClean="0">
                <a:latin typeface="Arial" pitchFamily="34" charset="0"/>
              </a:rPr>
              <a:t> </a:t>
            </a:r>
          </a:p>
        </p:txBody>
      </p:sp>
      <p:sp>
        <p:nvSpPr>
          <p:cNvPr id="43" name="ZoneTexte 42"/>
          <p:cNvSpPr txBox="1"/>
          <p:nvPr/>
        </p:nvSpPr>
        <p:spPr>
          <a:xfrm>
            <a:off x="15139987" y="42066775"/>
            <a:ext cx="5060203" cy="584775"/>
          </a:xfrm>
          <a:prstGeom prst="rect">
            <a:avLst/>
          </a:prstGeom>
          <a:solidFill>
            <a:schemeClr val="bg1"/>
          </a:solidFill>
          <a:ln>
            <a:solidFill>
              <a:schemeClr val="bg1"/>
            </a:solidFill>
          </a:ln>
        </p:spPr>
        <p:txBody>
          <a:bodyPr wrap="square" rtlCol="1">
            <a:spAutoFit/>
          </a:bodyPr>
          <a:lstStyle/>
          <a:p>
            <a:r>
              <a:rPr lang="fr-FR" sz="1600" dirty="0" smtClean="0">
                <a:latin typeface="Arial" pitchFamily="34" charset="0"/>
              </a:rPr>
              <a:t>Fig.6: Le bassin de stockage d'eau  d’une capacité de  </a:t>
            </a:r>
          </a:p>
          <a:p>
            <a:r>
              <a:rPr lang="fr-FR" sz="1600" dirty="0">
                <a:latin typeface="Arial" pitchFamily="34" charset="0"/>
              </a:rPr>
              <a:t> </a:t>
            </a:r>
            <a:r>
              <a:rPr lang="fr-FR" sz="1600" dirty="0" smtClean="0">
                <a:latin typeface="Arial" pitchFamily="34" charset="0"/>
              </a:rPr>
              <a:t>         80 m3 et l’ abri puits </a:t>
            </a:r>
            <a:endParaRPr lang="ar-DZ" sz="1600" dirty="0">
              <a:latin typeface="Arial" pitchFamily="34" charset="0"/>
            </a:endParaRPr>
          </a:p>
        </p:txBody>
      </p:sp>
      <p:sp>
        <p:nvSpPr>
          <p:cNvPr id="45" name="ZoneTexte 44"/>
          <p:cNvSpPr txBox="1"/>
          <p:nvPr/>
        </p:nvSpPr>
        <p:spPr>
          <a:xfrm>
            <a:off x="10496517" y="30976954"/>
            <a:ext cx="4714908" cy="338554"/>
          </a:xfrm>
          <a:prstGeom prst="rect">
            <a:avLst/>
          </a:prstGeom>
          <a:solidFill>
            <a:schemeClr val="bg1"/>
          </a:solidFill>
        </p:spPr>
        <p:txBody>
          <a:bodyPr wrap="square" rtlCol="1">
            <a:spAutoFit/>
          </a:bodyPr>
          <a:lstStyle/>
          <a:p>
            <a:r>
              <a:rPr lang="fr-FR" sz="1600" dirty="0" smtClean="0">
                <a:latin typeface="Arial" pitchFamily="34" charset="0"/>
              </a:rPr>
              <a:t>Fig.2: Le générateur PV de 04 </a:t>
            </a:r>
            <a:r>
              <a:rPr lang="fr-FR" sz="1600" dirty="0" err="1" smtClean="0">
                <a:latin typeface="Arial" pitchFamily="34" charset="0"/>
              </a:rPr>
              <a:t>kwattcrête</a:t>
            </a:r>
            <a:r>
              <a:rPr lang="fr-FR" sz="1600" dirty="0" smtClean="0">
                <a:latin typeface="Arial" pitchFamily="34" charset="0"/>
              </a:rPr>
              <a:t>  </a:t>
            </a:r>
            <a:endParaRPr lang="ar-DZ" sz="1600" dirty="0">
              <a:latin typeface="Arial" pitchFamily="34" charset="0"/>
            </a:endParaRPr>
          </a:p>
        </p:txBody>
      </p:sp>
      <p:pic>
        <p:nvPicPr>
          <p:cNvPr id="46" name="Image 50" descr="G:\Sans titreb.bmp"/>
          <p:cNvPicPr>
            <a:picLocks noChangeAspect="1" noChangeArrowheads="1"/>
          </p:cNvPicPr>
          <p:nvPr/>
        </p:nvPicPr>
        <p:blipFill>
          <a:blip r:embed="rId9"/>
          <a:srcRect/>
          <a:stretch>
            <a:fillRect/>
          </a:stretch>
        </p:blipFill>
        <p:spPr bwMode="auto">
          <a:xfrm>
            <a:off x="20140647" y="24644622"/>
            <a:ext cx="4714908" cy="4332068"/>
          </a:xfrm>
          <a:prstGeom prst="rect">
            <a:avLst/>
          </a:prstGeom>
          <a:noFill/>
          <a:ln w="9525">
            <a:noFill/>
            <a:miter lim="800000"/>
            <a:headEnd/>
            <a:tailEnd/>
          </a:ln>
        </p:spPr>
      </p:pic>
      <p:sp>
        <p:nvSpPr>
          <p:cNvPr id="47" name="ZoneTexte 46"/>
          <p:cNvSpPr txBox="1"/>
          <p:nvPr/>
        </p:nvSpPr>
        <p:spPr>
          <a:xfrm>
            <a:off x="19926333" y="22547270"/>
            <a:ext cx="5429288" cy="523220"/>
          </a:xfrm>
          <a:prstGeom prst="rect">
            <a:avLst/>
          </a:prstGeom>
          <a:solidFill>
            <a:schemeClr val="bg1"/>
          </a:solidFill>
          <a:ln>
            <a:solidFill>
              <a:schemeClr val="bg1"/>
            </a:solidFill>
          </a:ln>
        </p:spPr>
        <p:txBody>
          <a:bodyPr wrap="square" rtlCol="1">
            <a:spAutoFit/>
          </a:bodyPr>
          <a:lstStyle/>
          <a:p>
            <a:r>
              <a:rPr lang="fr-FR" sz="2800" b="1" dirty="0" smtClean="0">
                <a:solidFill>
                  <a:srgbClr val="FF0000"/>
                </a:solidFill>
                <a:latin typeface="Arial" pitchFamily="34" charset="0"/>
              </a:rPr>
              <a:t>RESULTAS ET ANALYSES</a:t>
            </a:r>
            <a:r>
              <a:rPr lang="fr-FR" sz="2800" dirty="0" smtClean="0">
                <a:solidFill>
                  <a:srgbClr val="FF0000"/>
                </a:solidFill>
                <a:latin typeface="Arial" pitchFamily="34" charset="0"/>
              </a:rPr>
              <a:t>: </a:t>
            </a:r>
            <a:endParaRPr lang="ar-DZ" sz="2800" dirty="0">
              <a:solidFill>
                <a:srgbClr val="FF0000"/>
              </a:solidFill>
              <a:latin typeface="Arial" pitchFamily="34" charset="0"/>
            </a:endParaRPr>
          </a:p>
        </p:txBody>
      </p:sp>
      <p:pic>
        <p:nvPicPr>
          <p:cNvPr id="48" name="Image 52" descr="logi"/>
          <p:cNvPicPr>
            <a:picLocks noChangeAspect="1" noChangeArrowheads="1"/>
          </p:cNvPicPr>
          <p:nvPr/>
        </p:nvPicPr>
        <p:blipFill>
          <a:blip r:embed="rId10"/>
          <a:srcRect/>
          <a:stretch>
            <a:fillRect/>
          </a:stretch>
        </p:blipFill>
        <p:spPr>
          <a:xfrm>
            <a:off x="25141307" y="24644621"/>
            <a:ext cx="4644000" cy="4396391"/>
          </a:xfrm>
          <a:prstGeom prst="rect">
            <a:avLst/>
          </a:prstGeom>
          <a:noFill/>
        </p:spPr>
      </p:pic>
      <p:sp>
        <p:nvSpPr>
          <p:cNvPr id="49" name="ZoneTexte 48"/>
          <p:cNvSpPr txBox="1"/>
          <p:nvPr/>
        </p:nvSpPr>
        <p:spPr>
          <a:xfrm>
            <a:off x="25141307" y="29048128"/>
            <a:ext cx="5138668" cy="584775"/>
          </a:xfrm>
          <a:prstGeom prst="rect">
            <a:avLst/>
          </a:prstGeom>
          <a:solidFill>
            <a:schemeClr val="bg1"/>
          </a:solidFill>
        </p:spPr>
        <p:txBody>
          <a:bodyPr wrap="square" rtlCol="1">
            <a:spAutoFit/>
          </a:bodyPr>
          <a:lstStyle/>
          <a:p>
            <a:pPr algn="ctr">
              <a:spcBef>
                <a:spcPts val="600"/>
              </a:spcBef>
            </a:pPr>
            <a:r>
              <a:rPr lang="fr-FR" sz="1600" dirty="0" smtClean="0">
                <a:latin typeface="Arial" pitchFamily="34" charset="0"/>
              </a:rPr>
              <a:t>Fig.10:La variation du débit et l’ensoleillement en fonction du temps </a:t>
            </a:r>
          </a:p>
        </p:txBody>
      </p:sp>
      <p:sp>
        <p:nvSpPr>
          <p:cNvPr id="50" name="ZoneTexte 49"/>
          <p:cNvSpPr txBox="1"/>
          <p:nvPr/>
        </p:nvSpPr>
        <p:spPr>
          <a:xfrm>
            <a:off x="20058465" y="23266220"/>
            <a:ext cx="10210766" cy="1292662"/>
          </a:xfrm>
          <a:prstGeom prst="rect">
            <a:avLst/>
          </a:prstGeom>
          <a:solidFill>
            <a:schemeClr val="bg1"/>
          </a:solidFill>
        </p:spPr>
        <p:txBody>
          <a:bodyPr wrap="square" rtlCol="1">
            <a:spAutoFit/>
          </a:bodyPr>
          <a:lstStyle/>
          <a:p>
            <a:r>
              <a:rPr lang="fr-FR" sz="2600" dirty="0" smtClean="0">
                <a:latin typeface="Arial" pitchFamily="34" charset="0"/>
              </a:rPr>
              <a:t>A partir des paramètres mesures et après  traitement et calcul, on peut illustrer quelques résultats sous forme de graphe par exemple le comportement du débit génère en fonction de l’ éclairement reçu    </a:t>
            </a:r>
            <a:endParaRPr lang="ar-DZ" sz="2600" dirty="0">
              <a:latin typeface="Arial" pitchFamily="34" charset="0"/>
            </a:endParaRPr>
          </a:p>
        </p:txBody>
      </p:sp>
      <p:sp>
        <p:nvSpPr>
          <p:cNvPr id="51" name="ZoneTexte 50"/>
          <p:cNvSpPr txBox="1"/>
          <p:nvPr/>
        </p:nvSpPr>
        <p:spPr>
          <a:xfrm>
            <a:off x="20069209" y="29048128"/>
            <a:ext cx="4647842" cy="338554"/>
          </a:xfrm>
          <a:prstGeom prst="rect">
            <a:avLst/>
          </a:prstGeom>
          <a:solidFill>
            <a:schemeClr val="bg1"/>
          </a:solidFill>
        </p:spPr>
        <p:txBody>
          <a:bodyPr wrap="square" rtlCol="1">
            <a:spAutoFit/>
          </a:bodyPr>
          <a:lstStyle/>
          <a:p>
            <a:pPr algn="ctr"/>
            <a:r>
              <a:rPr lang="fr-FR" altLang="zh-CN" sz="1600" dirty="0" smtClean="0">
                <a:latin typeface="Arial" pitchFamily="34" charset="0"/>
                <a:ea typeface="SimSun" pitchFamily="2" charset="-122"/>
              </a:rPr>
              <a:t>Fig.9: Fenêtre illustrant le logiciel </a:t>
            </a:r>
            <a:r>
              <a:rPr lang="fr-FR" altLang="zh-CN" sz="1600" dirty="0" err="1" smtClean="0">
                <a:latin typeface="Arial" pitchFamily="34" charset="0"/>
                <a:ea typeface="SimSun" pitchFamily="2" charset="-122"/>
              </a:rPr>
              <a:t>LogiPV</a:t>
            </a:r>
            <a:endParaRPr lang="ar-DZ" sz="1600" dirty="0">
              <a:latin typeface="Arial" pitchFamily="34" charset="0"/>
            </a:endParaRPr>
          </a:p>
        </p:txBody>
      </p:sp>
      <p:sp>
        <p:nvSpPr>
          <p:cNvPr id="52" name="ZoneTexte 51"/>
          <p:cNvSpPr txBox="1"/>
          <p:nvPr/>
        </p:nvSpPr>
        <p:spPr>
          <a:xfrm>
            <a:off x="3138403" y="16617916"/>
            <a:ext cx="4643470" cy="338554"/>
          </a:xfrm>
          <a:prstGeom prst="rect">
            <a:avLst/>
          </a:prstGeom>
          <a:solidFill>
            <a:schemeClr val="bg1"/>
          </a:solidFill>
        </p:spPr>
        <p:txBody>
          <a:bodyPr wrap="square" rtlCol="1">
            <a:spAutoFit/>
          </a:bodyPr>
          <a:lstStyle/>
          <a:p>
            <a:r>
              <a:rPr lang="fr-FR" sz="1600" dirty="0" smtClean="0">
                <a:latin typeface="Arial" pitchFamily="34" charset="0"/>
              </a:rPr>
              <a:t>Fig.1: Le schéma synoptique d’un SPPV</a:t>
            </a:r>
            <a:endParaRPr lang="ar-DZ" sz="1600" dirty="0">
              <a:latin typeface="Arial" pitchFamily="34" charset="0"/>
            </a:endParaRPr>
          </a:p>
        </p:txBody>
      </p:sp>
      <p:sp>
        <p:nvSpPr>
          <p:cNvPr id="53" name="ZoneTexte 52"/>
          <p:cNvSpPr txBox="1"/>
          <p:nvPr/>
        </p:nvSpPr>
        <p:spPr>
          <a:xfrm>
            <a:off x="26212877" y="16332164"/>
            <a:ext cx="184731" cy="446276"/>
          </a:xfrm>
          <a:prstGeom prst="rect">
            <a:avLst/>
          </a:prstGeom>
          <a:noFill/>
        </p:spPr>
        <p:txBody>
          <a:bodyPr wrap="none" rtlCol="1">
            <a:spAutoFit/>
          </a:bodyPr>
          <a:lstStyle/>
          <a:p>
            <a:endParaRPr lang="ar-DZ" dirty="0"/>
          </a:p>
        </p:txBody>
      </p:sp>
      <p:sp>
        <p:nvSpPr>
          <p:cNvPr id="57" name="ZoneTexte 56"/>
          <p:cNvSpPr txBox="1"/>
          <p:nvPr/>
        </p:nvSpPr>
        <p:spPr>
          <a:xfrm>
            <a:off x="15425739" y="31048392"/>
            <a:ext cx="4429156" cy="338554"/>
          </a:xfrm>
          <a:prstGeom prst="rect">
            <a:avLst/>
          </a:prstGeom>
          <a:solidFill>
            <a:schemeClr val="bg1"/>
          </a:solidFill>
        </p:spPr>
        <p:txBody>
          <a:bodyPr wrap="square" rtlCol="1">
            <a:spAutoFit/>
          </a:bodyPr>
          <a:lstStyle/>
          <a:p>
            <a:r>
              <a:rPr lang="fr-FR" sz="1600" dirty="0" smtClean="0">
                <a:latin typeface="Arial" pitchFamily="34" charset="0"/>
              </a:rPr>
              <a:t>Fig.3: Le générateur PV  à inclinaison  variable </a:t>
            </a:r>
            <a:endParaRPr lang="ar-DZ" sz="1600" dirty="0">
              <a:latin typeface="Arial" pitchFamily="34" charset="0"/>
            </a:endParaRPr>
          </a:p>
        </p:txBody>
      </p:sp>
      <p:pic>
        <p:nvPicPr>
          <p:cNvPr id="3076" name="Picture 4"/>
          <p:cNvPicPr>
            <a:picLocks noChangeAspect="1" noChangeArrowheads="1"/>
          </p:cNvPicPr>
          <p:nvPr/>
        </p:nvPicPr>
        <p:blipFill>
          <a:blip r:embed="rId11"/>
          <a:srcRect/>
          <a:stretch>
            <a:fillRect/>
          </a:stretch>
        </p:blipFill>
        <p:spPr bwMode="auto">
          <a:xfrm>
            <a:off x="26070001" y="17332296"/>
            <a:ext cx="4000528" cy="5143536"/>
          </a:xfrm>
          <a:prstGeom prst="rect">
            <a:avLst/>
          </a:prstGeom>
          <a:noFill/>
          <a:ln w="9525">
            <a:noFill/>
            <a:miter lim="800000"/>
            <a:headEnd/>
            <a:tailEnd/>
          </a:ln>
          <a:effectLst/>
        </p:spPr>
      </p:pic>
      <p:pic>
        <p:nvPicPr>
          <p:cNvPr id="3077" name="Picture 5" descr="D:\ARTICLE ET RAPPORT\POMPAGE -PV\Pompage+solaire_fichiers\pompage-450.jpg"/>
          <p:cNvPicPr>
            <a:picLocks noChangeAspect="1" noChangeArrowheads="1"/>
          </p:cNvPicPr>
          <p:nvPr/>
        </p:nvPicPr>
        <p:blipFill>
          <a:blip r:embed="rId12"/>
          <a:srcRect/>
          <a:stretch>
            <a:fillRect/>
          </a:stretch>
        </p:blipFill>
        <p:spPr bwMode="auto">
          <a:xfrm>
            <a:off x="3495593" y="11760132"/>
            <a:ext cx="2357454" cy="4714908"/>
          </a:xfrm>
          <a:prstGeom prst="rect">
            <a:avLst/>
          </a:prstGeom>
          <a:noFill/>
        </p:spPr>
      </p:pic>
      <p:pic>
        <p:nvPicPr>
          <p:cNvPr id="3080" name="Picture 8"/>
          <p:cNvPicPr>
            <a:picLocks noChangeAspect="1" noChangeArrowheads="1"/>
          </p:cNvPicPr>
          <p:nvPr/>
        </p:nvPicPr>
        <p:blipFill>
          <a:blip r:embed="rId13" cstate="print"/>
          <a:srcRect/>
          <a:stretch>
            <a:fillRect/>
          </a:stretch>
        </p:blipFill>
        <p:spPr bwMode="auto">
          <a:xfrm>
            <a:off x="20140647" y="7938766"/>
            <a:ext cx="3143272" cy="3035548"/>
          </a:xfrm>
          <a:prstGeom prst="rect">
            <a:avLst/>
          </a:prstGeom>
          <a:noFill/>
          <a:ln w="9525">
            <a:noFill/>
            <a:miter lim="800000"/>
            <a:headEnd/>
            <a:tailEnd/>
          </a:ln>
          <a:effectLst/>
        </p:spPr>
      </p:pic>
      <p:pic>
        <p:nvPicPr>
          <p:cNvPr id="61" name="Picture 66" descr="Photo 004"/>
          <p:cNvPicPr>
            <a:picLocks noChangeAspect="1" noChangeArrowheads="1"/>
          </p:cNvPicPr>
          <p:nvPr/>
        </p:nvPicPr>
        <p:blipFill>
          <a:blip r:embed="rId14" cstate="print"/>
          <a:srcRect/>
          <a:stretch>
            <a:fillRect/>
          </a:stretch>
        </p:blipFill>
        <p:spPr bwMode="auto">
          <a:xfrm>
            <a:off x="15425739" y="25724742"/>
            <a:ext cx="4357718" cy="5180774"/>
          </a:xfrm>
          <a:prstGeom prst="rect">
            <a:avLst/>
          </a:prstGeom>
          <a:noFill/>
          <a:ln w="9525">
            <a:noFill/>
            <a:miter lim="800000"/>
            <a:headEnd/>
            <a:tailEnd/>
          </a:ln>
        </p:spPr>
      </p:pic>
      <p:sp>
        <p:nvSpPr>
          <p:cNvPr id="3082" name="Rectangle 10"/>
          <p:cNvSpPr>
            <a:spLocks noChangeArrowheads="1"/>
          </p:cNvSpPr>
          <p:nvPr/>
        </p:nvSpPr>
        <p:spPr bwMode="auto">
          <a:xfrm>
            <a:off x="0" y="0"/>
            <a:ext cx="3027997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081" name="Object 9"/>
          <p:cNvGraphicFramePr>
            <a:graphicFrameLocks noChangeAspect="1"/>
          </p:cNvGraphicFramePr>
          <p:nvPr/>
        </p:nvGraphicFramePr>
        <p:xfrm>
          <a:off x="23283919" y="30691202"/>
          <a:ext cx="3071834" cy="3857652"/>
        </p:xfrm>
        <a:graphic>
          <a:graphicData uri="http://schemas.openxmlformats.org/presentationml/2006/ole">
            <p:oleObj spid="_x0000_s3120" name="Diapositive" r:id="rId15" imgW="3944019" imgH="2956426" progId="PowerPoint.Slide.12">
              <p:embed/>
            </p:oleObj>
          </a:graphicData>
        </a:graphic>
      </p:graphicFrame>
      <p:pic>
        <p:nvPicPr>
          <p:cNvPr id="63" name="Image 62"/>
          <p:cNvPicPr/>
          <p:nvPr/>
        </p:nvPicPr>
        <p:blipFill>
          <a:blip r:embed="rId16"/>
          <a:srcRect/>
          <a:stretch>
            <a:fillRect/>
          </a:stretch>
        </p:blipFill>
        <p:spPr bwMode="auto">
          <a:xfrm>
            <a:off x="20283523" y="30762640"/>
            <a:ext cx="2928958" cy="3714776"/>
          </a:xfrm>
          <a:prstGeom prst="rect">
            <a:avLst/>
          </a:prstGeom>
          <a:noFill/>
          <a:ln w="9525">
            <a:noFill/>
            <a:miter lim="800000"/>
            <a:headEnd/>
            <a:tailEnd/>
          </a:ln>
        </p:spPr>
      </p:pic>
      <p:sp>
        <p:nvSpPr>
          <p:cNvPr id="64" name="ZoneTexte 63"/>
          <p:cNvSpPr txBox="1"/>
          <p:nvPr/>
        </p:nvSpPr>
        <p:spPr>
          <a:xfrm>
            <a:off x="20069209" y="29762508"/>
            <a:ext cx="10210766" cy="892552"/>
          </a:xfrm>
          <a:prstGeom prst="rect">
            <a:avLst/>
          </a:prstGeom>
          <a:solidFill>
            <a:schemeClr val="bg1"/>
          </a:solidFill>
        </p:spPr>
        <p:txBody>
          <a:bodyPr wrap="square" rtlCol="1">
            <a:spAutoFit/>
          </a:bodyPr>
          <a:lstStyle/>
          <a:p>
            <a:r>
              <a:rPr lang="fr-FR" sz="2600" dirty="0" smtClean="0">
                <a:latin typeface="Arial" pitchFamily="34" charset="0"/>
              </a:rPr>
              <a:t>Il est très important également de citer la caractérisation </a:t>
            </a:r>
            <a:r>
              <a:rPr lang="fr-FR" sz="2600" dirty="0" err="1" smtClean="0">
                <a:latin typeface="Arial" pitchFamily="34" charset="0"/>
              </a:rPr>
              <a:t>outdoor</a:t>
            </a:r>
            <a:r>
              <a:rPr lang="fr-FR" sz="2600" dirty="0" smtClean="0">
                <a:latin typeface="Arial" pitchFamily="34" charset="0"/>
              </a:rPr>
              <a:t> des modules PV utilisé dans le générateur PV que nous illustrons </a:t>
            </a:r>
            <a:endParaRPr lang="ar-DZ" sz="2600" dirty="0">
              <a:latin typeface="Arial" pitchFamily="34" charset="0"/>
            </a:endParaRPr>
          </a:p>
        </p:txBody>
      </p:sp>
      <p:sp>
        <p:nvSpPr>
          <p:cNvPr id="3083" name="Rectangle 11"/>
          <p:cNvSpPr>
            <a:spLocks noChangeArrowheads="1"/>
          </p:cNvSpPr>
          <p:nvPr/>
        </p:nvSpPr>
        <p:spPr bwMode="auto">
          <a:xfrm>
            <a:off x="20140647" y="34477416"/>
            <a:ext cx="31432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t>
            </a:r>
            <a:r>
              <a:rPr lang="fr-FR" sz="1200" dirty="0" smtClean="0">
                <a:ea typeface="Times New Roman" pitchFamily="18" charset="0"/>
                <a:cs typeface="Times New Roman" pitchFamily="18" charset="0"/>
              </a:rPr>
              <a:t>11</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Banc d</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essai exp</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rimental utilis</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pour la</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Caract</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risation </a:t>
            </a:r>
            <a:r>
              <a:rPr kumimoji="0" lang="fr-FR"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outdoor</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des modules PV</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11"/>
          <p:cNvSpPr>
            <a:spLocks noChangeArrowheads="1"/>
          </p:cNvSpPr>
          <p:nvPr/>
        </p:nvSpPr>
        <p:spPr bwMode="auto">
          <a:xfrm>
            <a:off x="23283919" y="34548854"/>
            <a:ext cx="321471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 12: fiche technique du modules PV donnée   </a:t>
            </a:r>
          </a:p>
          <a:p>
            <a:pPr marL="0" marR="0" lvl="0" indent="0" algn="l" defTabSz="914400" rtl="0" eaLnBrk="1" fontAlgn="base" latinLnBrk="0" hangingPunct="1">
              <a:lnSpc>
                <a:spcPct val="100000"/>
              </a:lnSpc>
              <a:spcBef>
                <a:spcPct val="0"/>
              </a:spcBef>
              <a:spcAft>
                <a:spcPct val="0"/>
              </a:spcAft>
              <a:buClrTx/>
              <a:buSzTx/>
              <a:buFontTx/>
              <a:buNone/>
              <a:tabLst/>
            </a:pPr>
            <a:r>
              <a:rPr lang="fr-FR" sz="1200" dirty="0">
                <a:ea typeface="Times New Roman" pitchFamily="18" charset="0"/>
                <a:cs typeface="Times New Roman" pitchFamily="18" charset="0"/>
              </a:rPr>
              <a:t> </a:t>
            </a:r>
            <a:r>
              <a:rPr lang="fr-FR" sz="1200" dirty="0" smtClean="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par le constructeur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10" descr="G:\13.jpg"/>
          <p:cNvPicPr>
            <a:picLocks noChangeAspect="1" noChangeArrowheads="1"/>
          </p:cNvPicPr>
          <p:nvPr/>
        </p:nvPicPr>
        <p:blipFill>
          <a:blip r:embed="rId17"/>
          <a:srcRect/>
          <a:stretch>
            <a:fillRect/>
          </a:stretch>
        </p:blipFill>
        <p:spPr bwMode="auto">
          <a:xfrm>
            <a:off x="6067361" y="11331504"/>
            <a:ext cx="4357718" cy="5214974"/>
          </a:xfrm>
          <a:prstGeom prst="rect">
            <a:avLst/>
          </a:prstGeom>
          <a:noFill/>
        </p:spPr>
      </p:pic>
      <p:pic>
        <p:nvPicPr>
          <p:cNvPr id="55" name="Image 54"/>
          <p:cNvPicPr/>
          <p:nvPr/>
        </p:nvPicPr>
        <p:blipFill>
          <a:blip r:embed="rId18"/>
          <a:srcRect/>
          <a:stretch>
            <a:fillRect/>
          </a:stretch>
        </p:blipFill>
        <p:spPr bwMode="auto">
          <a:xfrm>
            <a:off x="26498629" y="30762640"/>
            <a:ext cx="3571900" cy="3714776"/>
          </a:xfrm>
          <a:prstGeom prst="rect">
            <a:avLst/>
          </a:prstGeom>
          <a:noFill/>
          <a:ln w="9525">
            <a:noFill/>
            <a:miter lim="800000"/>
            <a:headEnd/>
            <a:tailEnd/>
          </a:ln>
        </p:spPr>
      </p:pic>
      <p:sp>
        <p:nvSpPr>
          <p:cNvPr id="54" name="Rectangle 11"/>
          <p:cNvSpPr>
            <a:spLocks noChangeArrowheads="1"/>
          </p:cNvSpPr>
          <p:nvPr/>
        </p:nvSpPr>
        <p:spPr bwMode="auto">
          <a:xfrm>
            <a:off x="26570067" y="34548854"/>
            <a:ext cx="37099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 13</a:t>
            </a:r>
            <a:r>
              <a:rPr kumimoji="0" lang="fr-FR" sz="1200" b="0"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Test de caractérisation  </a:t>
            </a:r>
            <a:r>
              <a:rPr kumimoji="0" lang="fr-FR"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outdoor</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 un module PV              </a:t>
            </a:r>
          </a:p>
          <a:p>
            <a:pPr marL="0" marR="0" lvl="0" indent="0" algn="l" defTabSz="914400" rtl="0" eaLnBrk="1" fontAlgn="base" latinLnBrk="0" hangingPunct="1">
              <a:lnSpc>
                <a:spcPct val="100000"/>
              </a:lnSpc>
              <a:spcBef>
                <a:spcPct val="0"/>
              </a:spcBef>
              <a:spcAft>
                <a:spcPct val="0"/>
              </a:spcAft>
              <a:buClrTx/>
              <a:buSzTx/>
              <a:buFontTx/>
              <a:buNone/>
              <a:tabLst/>
            </a:pPr>
            <a:r>
              <a:rPr lang="fr-FR" sz="1200" dirty="0">
                <a:ea typeface="Times New Roman" pitchFamily="18" charset="0"/>
                <a:cs typeface="Times New Roman" pitchFamily="18" charset="0"/>
              </a:rPr>
              <a:t> </a:t>
            </a:r>
            <a:r>
              <a:rPr lang="fr-FR" sz="1200" dirty="0" smtClean="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type Iso photon</a:t>
            </a:r>
            <a:r>
              <a:rPr kumimoji="0" lang="fr-FR"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75 W</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8" name="Picture 85" descr="Rhh.gif                                                        0001ABB3TRSU                           B999D4B2:"/>
          <p:cNvPicPr>
            <a:picLocks noChangeAspect="1" noChangeArrowheads="1"/>
          </p:cNvPicPr>
          <p:nvPr/>
        </p:nvPicPr>
        <p:blipFill>
          <a:blip r:embed="rId4" cstate="print"/>
          <a:srcRect/>
          <a:stretch>
            <a:fillRect/>
          </a:stretch>
        </p:blipFill>
        <p:spPr bwMode="auto">
          <a:xfrm>
            <a:off x="138006" y="187176"/>
            <a:ext cx="3429025" cy="2643206"/>
          </a:xfrm>
          <a:prstGeom prst="rect">
            <a:avLst/>
          </a:prstGeom>
          <a:noFill/>
          <a:ln w="9525">
            <a:noFill/>
            <a:miter lim="800000"/>
            <a:headEnd/>
            <a:tailEnd/>
          </a:ln>
        </p:spPr>
      </p:pic>
      <p:pic>
        <p:nvPicPr>
          <p:cNvPr id="3089" name="Picture 17"/>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10567955" y="31386946"/>
            <a:ext cx="4572031" cy="557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92" name="Picture 20"/>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10496518" y="37606061"/>
            <a:ext cx="4643468" cy="4384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2" name="ZoneTexte 61"/>
          <p:cNvSpPr txBox="1"/>
          <p:nvPr/>
        </p:nvSpPr>
        <p:spPr>
          <a:xfrm>
            <a:off x="10564092" y="37012038"/>
            <a:ext cx="4575893" cy="584775"/>
          </a:xfrm>
          <a:prstGeom prst="rect">
            <a:avLst/>
          </a:prstGeom>
          <a:solidFill>
            <a:schemeClr val="bg1"/>
          </a:solidFill>
        </p:spPr>
        <p:txBody>
          <a:bodyPr wrap="square" rtlCol="1">
            <a:spAutoFit/>
          </a:bodyPr>
          <a:lstStyle/>
          <a:p>
            <a:r>
              <a:rPr lang="fr-FR" sz="1600" dirty="0" smtClean="0">
                <a:latin typeface="Arial" pitchFamily="34" charset="0"/>
              </a:rPr>
              <a:t>Fig.4: Expérimentation du convertisseur DC/AC   </a:t>
            </a:r>
          </a:p>
          <a:p>
            <a:r>
              <a:rPr lang="fr-FR" sz="1600" dirty="0">
                <a:latin typeface="Arial" pitchFamily="34" charset="0"/>
              </a:rPr>
              <a:t> </a:t>
            </a:r>
            <a:r>
              <a:rPr lang="fr-FR" sz="1600" dirty="0" smtClean="0">
                <a:latin typeface="Arial" pitchFamily="34" charset="0"/>
              </a:rPr>
              <a:t>       de 4 KVA  ELN des systèmes</a:t>
            </a:r>
            <a:endParaRPr lang="ar-DZ" sz="1600" dirty="0">
              <a:latin typeface="Arial" pitchFamily="34" charset="0"/>
            </a:endParaRPr>
          </a:p>
        </p:txBody>
      </p:sp>
      <p:sp>
        <p:nvSpPr>
          <p:cNvPr id="66" name="ZoneTexte 65"/>
          <p:cNvSpPr txBox="1"/>
          <p:nvPr/>
        </p:nvSpPr>
        <p:spPr>
          <a:xfrm>
            <a:off x="10496518" y="42066775"/>
            <a:ext cx="4554172" cy="584775"/>
          </a:xfrm>
          <a:prstGeom prst="rect">
            <a:avLst/>
          </a:prstGeom>
          <a:solidFill>
            <a:schemeClr val="bg1"/>
          </a:solidFill>
        </p:spPr>
        <p:txBody>
          <a:bodyPr wrap="square" rtlCol="1">
            <a:spAutoFit/>
          </a:bodyPr>
          <a:lstStyle/>
          <a:p>
            <a:r>
              <a:rPr lang="fr-FR" sz="1600" dirty="0" smtClean="0">
                <a:latin typeface="Arial" pitchFamily="34" charset="0"/>
              </a:rPr>
              <a:t>Fig.5: Test d’une électropompe solaire  de    </a:t>
            </a:r>
          </a:p>
          <a:p>
            <a:r>
              <a:rPr lang="fr-FR" sz="1600" dirty="0">
                <a:latin typeface="Arial" pitchFamily="34" charset="0"/>
              </a:rPr>
              <a:t> </a:t>
            </a:r>
            <a:r>
              <a:rPr lang="fr-FR" sz="1600" dirty="0" smtClean="0">
                <a:latin typeface="Arial" pitchFamily="34" charset="0"/>
              </a:rPr>
              <a:t>       2.2Kw avec un débit de 6 litres/s</a:t>
            </a:r>
            <a:endParaRPr lang="ar-DZ" sz="1600" dirty="0">
              <a:latin typeface="Arial" pitchFamily="34" charset="0"/>
            </a:endParaRPr>
          </a:p>
        </p:txBody>
      </p:sp>
      <p:pic>
        <p:nvPicPr>
          <p:cNvPr id="56" name="Image 55" descr="DSCF2799"/>
          <p:cNvPicPr/>
          <p:nvPr/>
        </p:nvPicPr>
        <p:blipFill>
          <a:blip r:embed="rId21" cstate="print"/>
          <a:srcRect/>
          <a:stretch>
            <a:fillRect/>
          </a:stretch>
        </p:blipFill>
        <p:spPr bwMode="auto">
          <a:xfrm>
            <a:off x="23569671" y="7545290"/>
            <a:ext cx="6429420"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4676</TotalTime>
  <Words>1025</Words>
  <Application>Microsoft Office PowerPoint</Application>
  <PresentationFormat>Personnalisé</PresentationFormat>
  <Paragraphs>108</Paragraphs>
  <Slides>1</Slides>
  <Notes>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vt:i4>
      </vt:variant>
    </vt:vector>
  </HeadingPairs>
  <TitlesOfParts>
    <vt:vector size="4" baseType="lpstr">
      <vt:lpstr>Blank Presentation</vt:lpstr>
      <vt:lpstr>Équation</vt:lpstr>
      <vt:lpstr>Diapositive</vt:lpstr>
      <vt:lpstr>Diapositive 1</vt:lpstr>
    </vt:vector>
  </TitlesOfParts>
  <Company>URER-MS ADRAR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Poster Journée Modiale du Soleil</dc:subject>
  <dc:creator>MEHDAOUI A</dc:creator>
  <dc:description>Poster Journée Modiale du Soleil</dc:description>
  <cp:lastModifiedBy>MA</cp:lastModifiedBy>
  <cp:revision>381</cp:revision>
  <cp:lastPrinted>1999-09-02T07:14:05Z</cp:lastPrinted>
  <dcterms:created xsi:type="dcterms:W3CDTF">1997-10-24T05:44:18Z</dcterms:created>
  <dcterms:modified xsi:type="dcterms:W3CDTF">2013-05-19T13:47:05Z</dcterms:modified>
</cp:coreProperties>
</file>